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83" r:id="rId3"/>
    <p:sldId id="257" r:id="rId4"/>
    <p:sldId id="261" r:id="rId5"/>
    <p:sldId id="262" r:id="rId6"/>
    <p:sldId id="277" r:id="rId7"/>
    <p:sldId id="278" r:id="rId8"/>
    <p:sldId id="280" r:id="rId9"/>
    <p:sldId id="279" r:id="rId10"/>
    <p:sldId id="258" r:id="rId11"/>
    <p:sldId id="263" r:id="rId12"/>
    <p:sldId id="264" r:id="rId13"/>
    <p:sldId id="265" r:id="rId14"/>
    <p:sldId id="266" r:id="rId15"/>
    <p:sldId id="259" r:id="rId16"/>
    <p:sldId id="260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1" r:id="rId25"/>
    <p:sldId id="282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4660"/>
  </p:normalViewPr>
  <p:slideViewPr>
    <p:cSldViewPr>
      <p:cViewPr>
        <p:scale>
          <a:sx n="100" d="100"/>
          <a:sy n="100" d="100"/>
        </p:scale>
        <p:origin x="14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41BFC20-19E5-4644-B538-8BEB60B5FDC9}" type="datetime1">
              <a:rPr lang="en-US" altLang="en-US"/>
              <a:pPr>
                <a:defRPr/>
              </a:pPr>
              <a:t>11/22/16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462535-4206-4358-B1B9-804510F8BC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8722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4290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2819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E626-B6C3-4724-BE68-0ED507C1BC7F}" type="datetimeFigureOut">
              <a:rPr lang="en-US" smtClean="0"/>
              <a:t>11/22/16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95C2-CA22-4C71-9462-0ADCF9F74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6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E626-B6C3-4724-BE68-0ED507C1BC7F}" type="datetimeFigureOut">
              <a:rPr lang="en-US" smtClean="0"/>
              <a:t>11/22/16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95C2-CA22-4C71-9462-0ADCF9F74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E626-B6C3-4724-BE68-0ED507C1BC7F}" type="datetimeFigureOut">
              <a:rPr lang="en-US" smtClean="0"/>
              <a:t>11/22/16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95C2-CA22-4C71-9462-0ADCF9F74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9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E626-B6C3-4724-BE68-0ED507C1BC7F}" type="datetimeFigureOut">
              <a:rPr lang="en-US" smtClean="0"/>
              <a:t>11/22/16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95C2-CA22-4C71-9462-0ADCF9F74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8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E626-B6C3-4724-BE68-0ED507C1BC7F}" type="datetimeFigureOut">
              <a:rPr lang="en-US" smtClean="0"/>
              <a:t>11/22/16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95C2-CA22-4C71-9462-0ADCF9F74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9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E626-B6C3-4724-BE68-0ED507C1BC7F}" type="datetimeFigureOut">
              <a:rPr lang="en-US" smtClean="0"/>
              <a:t>11/22/16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95C2-CA22-4C71-9462-0ADCF9F74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E626-B6C3-4724-BE68-0ED507C1BC7F}" type="datetimeFigureOut">
              <a:rPr lang="en-US" smtClean="0"/>
              <a:t>11/22/16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95C2-CA22-4C71-9462-0ADCF9F74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4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E626-B6C3-4724-BE68-0ED507C1BC7F}" type="datetimeFigureOut">
              <a:rPr lang="en-US" smtClean="0"/>
              <a:t>11/22/16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95C2-CA22-4C71-9462-0ADCF9F74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9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E626-B6C3-4724-BE68-0ED507C1BC7F}" type="datetimeFigureOut">
              <a:rPr lang="en-US" smtClean="0"/>
              <a:t>11/22/16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95C2-CA22-4C71-9462-0ADCF9F74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2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E626-B6C3-4724-BE68-0ED507C1BC7F}" type="datetimeFigureOut">
              <a:rPr lang="en-US" smtClean="0"/>
              <a:t>11/22/16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95C2-CA22-4C71-9462-0ADCF9F74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0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E626-B6C3-4724-BE68-0ED507C1BC7F}" type="datetimeFigureOut">
              <a:rPr lang="en-US" smtClean="0"/>
              <a:t>11/22/16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C95C2-CA22-4C71-9462-0ADCF9F74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6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6E626-B6C3-4724-BE68-0ED507C1BC7F}" type="datetimeFigureOut">
              <a:rPr lang="en-US" smtClean="0"/>
              <a:t>11/22/16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C95C2-CA22-4C71-9462-0ADCF9F741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3810000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Chapter 1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3352800" cy="2819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Community and </a:t>
            </a:r>
            <a:r>
              <a:rPr lang="en-US" altLang="en-US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Public </a:t>
            </a:r>
            <a:r>
              <a:rPr lang="en-US" altLang="en-US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Health: </a:t>
            </a:r>
            <a:r>
              <a:rPr lang="en-US" altLang="en-US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Yesterday</a:t>
            </a:r>
            <a:r>
              <a:rPr lang="en-US" altLang="en-US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, Today, and Tomorrow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Factors that Affect the Health of a Community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Physical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Social and 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Cultural</a:t>
            </a:r>
            <a:endParaRPr lang="en-US" altLang="en-US" dirty="0">
              <a:latin typeface="Times New Roman" charset="0"/>
              <a:cs typeface="Times New Roman" charset="0"/>
            </a:endParaRPr>
          </a:p>
        </p:txBody>
      </p:sp>
      <p:pic>
        <p:nvPicPr>
          <p:cNvPr id="1027" name="Picture 3" descr="C:\Users\is4557\Desktop\PPT FIGURES\9781284108491_CH01_FIG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3131402" cy="28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5715001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Interconnections of 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determinants of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health.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Physical Factors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Geography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Environment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Community size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Industrial development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Social and Cultural Factors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Beliefs, traditions, and prejudices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Economy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Politics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Religion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Social norms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Socioeconomic status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Community Organizing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 process through which communities are helped to identify common problems or goals, mobilize resources, and in other ways develop and implement strategies for reaching the goals they have collectively set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Is not a science, but an art of consensus building within a democratic process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Individual Behavior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Takes the concerted effort of many individuals to make a program work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Herd immunity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The resistance of a population to the spread of an infectious agent based on the immunity of a high proportion of individuals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 History of Community and Public Health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Almost as long as the history of civilization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Knowledge of the past helps us better prepare for future community health challenges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Earliest Civilizations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Many community health practices went unrecorded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Practices may have involved taboos, rites, and spiritual beliefs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Archeological evidence of community health activities dating back to 2000 B.C.E.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The Eighteenth Century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Characterized by industrial growth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Cities overcrowded, water supplies inadequate and unsanitary, problems with trash, workplaces unsafe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1796: Dr. Jenner demonstrated process of vaccination against smallpox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First census taken:  1790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The Second Half of the Nineteenth Century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Epidemic problems in major cities</a:t>
            </a:r>
          </a:p>
          <a:p>
            <a:pPr lvl="1"/>
            <a:r>
              <a:rPr lang="en-US" altLang="en-US" dirty="0">
                <a:latin typeface="Times New Roman" charset="0"/>
                <a:cs typeface="Times New Roman" charset="0"/>
              </a:rPr>
              <a:t>London cholera epidemics and Dr. John Snow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Many scientific discoveries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1850:  Shattuck report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1850:  Modern era of public health begins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The Twentieth Century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Times New Roman" charset="0"/>
                <a:cs typeface="Times New Roman" charset="0"/>
              </a:rPr>
              <a:t>1900: life expectancy less than 50 years</a:t>
            </a:r>
          </a:p>
          <a:p>
            <a:pPr lvl="1" eaLnBrk="1" hangingPunct="1"/>
            <a:r>
              <a:rPr lang="en-US" altLang="en-US" sz="3200" dirty="0">
                <a:latin typeface="Times New Roman" charset="0"/>
                <a:cs typeface="Times New Roman" charset="0"/>
              </a:rPr>
              <a:t>Leading causes of death were communicable diseases</a:t>
            </a:r>
          </a:p>
          <a:p>
            <a:pPr lvl="1" eaLnBrk="1" hangingPunct="1"/>
            <a:r>
              <a:rPr lang="en-US" altLang="en-US" sz="3200" dirty="0">
                <a:latin typeface="Times New Roman" charset="0"/>
                <a:cs typeface="Times New Roman" charset="0"/>
              </a:rPr>
              <a:t>Vitamin deficiencies and poor dental health common in slums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studying this chapter, you will be able to: </a:t>
            </a:r>
          </a:p>
          <a:p>
            <a:pPr marL="347663" indent="-3476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the terms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health, community, community health, population health, public health, public health system,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global health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7663" indent="-3476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Briefly describe the five major determinants of health. </a:t>
            </a:r>
          </a:p>
          <a:p>
            <a:pPr marL="347663" indent="-3476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difference between personal and community health activities. </a:t>
            </a:r>
          </a:p>
          <a:p>
            <a:pPr marL="347663" indent="-3476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and discuss the factors that influence a community’ s health. </a:t>
            </a:r>
          </a:p>
          <a:p>
            <a:pPr marL="347663" indent="-3476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Briefly relate the history of community and public health, including the recent U.S. history of community and public health in the twentieth and early twenty-first centuries. </a:t>
            </a:r>
          </a:p>
          <a:p>
            <a:pPr marL="347663" indent="-3476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brief overview of the current health status of Americans. </a:t>
            </a:r>
          </a:p>
          <a:p>
            <a:pPr marL="347663" indent="-3476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purpose of the Healthy People 2020 goals and objectives as they apply to the planning process of the health of Americans. </a:t>
            </a:r>
          </a:p>
          <a:p>
            <a:pPr marL="347663" indent="-3476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major community and public health problems facing the United States and the world today. </a:t>
            </a:r>
          </a:p>
        </p:txBody>
      </p:sp>
    </p:spTree>
    <p:extLst>
      <p:ext uri="{BB962C8B-B14F-4D97-AF65-F5344CB8AC3E}">
        <p14:creationId xmlns:p14="http://schemas.microsoft.com/office/powerpoint/2010/main" val="3761602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Health Resources Development Period </a:t>
            </a:r>
            <a:br>
              <a:rPr lang="en-US" altLang="en-US" dirty="0">
                <a:latin typeface="Times New Roman" charset="0"/>
                <a:cs typeface="Times New Roman" charset="0"/>
              </a:rPr>
            </a:br>
            <a:r>
              <a:rPr lang="en-US" altLang="en-US" dirty="0">
                <a:latin typeface="Times New Roman" charset="0"/>
                <a:cs typeface="Times New Roman" charset="0"/>
              </a:rPr>
              <a:t>(1900-1960)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Growth of healthcare facilities and providers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Reform phase (1900-1920)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1920s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Great Depression and WWII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Postwar years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Period of Social Engineering (1960-1973)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Federal government became active in health matters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1965: Medicare and Medicaid established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Improved standards in health facilities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Influx of federal dollars accelerated rate of increase in cost of health care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Period of Health </a:t>
            </a:r>
            <a:r>
              <a:rPr lang="en-US" altLang="en-US" dirty="0" smtClean="0">
                <a:latin typeface="Times New Roman" charset="0"/>
                <a:cs typeface="Times New Roman" charset="0"/>
              </a:rPr>
              <a:t>Promotion</a:t>
            </a:r>
            <a:br>
              <a:rPr lang="en-US" altLang="en-US" dirty="0" smtClean="0">
                <a:latin typeface="Times New Roman" charset="0"/>
                <a:cs typeface="Times New Roman" charset="0"/>
              </a:rPr>
            </a:br>
            <a:r>
              <a:rPr lang="en-US" altLang="en-US" dirty="0" smtClean="0">
                <a:latin typeface="Times New Roman" charset="0"/>
                <a:cs typeface="Times New Roman" charset="0"/>
              </a:rPr>
              <a:t>(1974-present</a:t>
            </a:r>
            <a:r>
              <a:rPr lang="en-US" altLang="en-US" dirty="0"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Identification that premature death traceable to lifestyle and health behaviors</a:t>
            </a:r>
          </a:p>
          <a:p>
            <a:pPr eaLnBrk="1" hangingPunct="1"/>
            <a:r>
              <a:rPr lang="en-US" altLang="en-US" i="1" dirty="0">
                <a:latin typeface="Times New Roman" charset="0"/>
                <a:cs typeface="Times New Roman" charset="0"/>
              </a:rPr>
              <a:t>Healthy People </a:t>
            </a:r>
            <a:r>
              <a:rPr lang="en-US" altLang="en-US" dirty="0">
                <a:latin typeface="Times New Roman" charset="0"/>
                <a:cs typeface="Times New Roman" charset="0"/>
              </a:rPr>
              <a:t>publication established</a:t>
            </a:r>
          </a:p>
          <a:p>
            <a:pPr eaLnBrk="1" hangingPunct="1"/>
            <a:r>
              <a:rPr lang="en-US" altLang="en-US" i="1" dirty="0">
                <a:latin typeface="Times New Roman" charset="0"/>
                <a:cs typeface="Times New Roman" charset="0"/>
              </a:rPr>
              <a:t>Healthy People 2020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MAP-IT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National Prevention Strategy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The Twenty-First Century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U.S. Community/Public Health in Early 2000s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Health care delivery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Environmental problems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Lifestyle diseases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Communicable diseases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Alcohol and other drug abuse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Health disparities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Disasters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Public health preparedness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World Community and Public Health in the Twenty-First Century</a:t>
            </a:r>
            <a:endParaRPr lang="en-US" altLang="en-US" strike="sngStrike" dirty="0">
              <a:latin typeface="Times New Roman" charset="0"/>
              <a:cs typeface="Times New Roman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Times New Roman" charset="0"/>
                <a:cs typeface="Times New Roman" charset="0"/>
              </a:rPr>
              <a:t>Communicable diseases</a:t>
            </a:r>
          </a:p>
          <a:p>
            <a:r>
              <a:rPr lang="en-US" altLang="en-US" sz="3600" dirty="0">
                <a:latin typeface="Times New Roman" charset="0"/>
                <a:cs typeface="Times New Roman" charset="0"/>
              </a:rPr>
              <a:t>Poor sanitation and unsafe drinking water</a:t>
            </a:r>
          </a:p>
          <a:p>
            <a:r>
              <a:rPr lang="en-US" altLang="en-US" sz="3600" dirty="0">
                <a:latin typeface="Times New Roman" charset="0"/>
                <a:cs typeface="Times New Roman" charset="0"/>
              </a:rPr>
              <a:t>Hunger</a:t>
            </a:r>
          </a:p>
          <a:p>
            <a:r>
              <a:rPr lang="en-US" altLang="en-US" sz="3600" dirty="0">
                <a:latin typeface="Times New Roman" charset="0"/>
                <a:cs typeface="Times New Roman" charset="0"/>
              </a:rPr>
              <a:t>Migration and health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Twenty-First Century Global Health Achievements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800" dirty="0">
                <a:latin typeface="Times New Roman" charset="0"/>
                <a:cs typeface="Times New Roman" charset="0"/>
              </a:rPr>
              <a:t>Reductions in child mortality</a:t>
            </a:r>
          </a:p>
          <a:p>
            <a:r>
              <a:rPr lang="en-US" altLang="en-US" sz="2800" dirty="0">
                <a:latin typeface="Times New Roman" charset="0"/>
                <a:cs typeface="Times New Roman" charset="0"/>
              </a:rPr>
              <a:t>Vaccine-preventable deaths</a:t>
            </a:r>
          </a:p>
          <a:p>
            <a:r>
              <a:rPr lang="en-US" altLang="en-US" sz="2800" dirty="0">
                <a:latin typeface="Times New Roman" charset="0"/>
                <a:cs typeface="Times New Roman" charset="0"/>
              </a:rPr>
              <a:t>Access to safe water and sanitation</a:t>
            </a:r>
          </a:p>
          <a:p>
            <a:r>
              <a:rPr lang="en-US" altLang="en-US" sz="2800" dirty="0">
                <a:latin typeface="Times New Roman" charset="0"/>
                <a:cs typeface="Times New Roman" charset="0"/>
              </a:rPr>
              <a:t>Malaria prevention and control</a:t>
            </a:r>
          </a:p>
          <a:p>
            <a:r>
              <a:rPr lang="en-US" altLang="en-US" sz="2800" dirty="0">
                <a:latin typeface="Times New Roman" charset="0"/>
                <a:cs typeface="Times New Roman" charset="0"/>
              </a:rPr>
              <a:t>Prevention and control of HIV/AIDS</a:t>
            </a:r>
          </a:p>
          <a:p>
            <a:r>
              <a:rPr lang="en-US" altLang="en-US" sz="2800" dirty="0">
                <a:latin typeface="Times New Roman" charset="0"/>
                <a:cs typeface="Times New Roman" charset="0"/>
              </a:rPr>
              <a:t>Tuberculosis control</a:t>
            </a:r>
            <a:endParaRPr lang="en-US" altLang="en-US" sz="2800" strike="sngStrike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en-US" altLang="en-US" sz="2800" dirty="0">
                <a:latin typeface="Times New Roman" charset="0"/>
                <a:cs typeface="Times New Roman" charset="0"/>
              </a:rPr>
              <a:t>Control of neglected tropical diseases</a:t>
            </a:r>
          </a:p>
          <a:p>
            <a:r>
              <a:rPr lang="en-US" altLang="en-US" sz="2800" dirty="0">
                <a:latin typeface="Times New Roman" charset="0"/>
                <a:cs typeface="Times New Roman" charset="0"/>
              </a:rPr>
              <a:t>Tobacco control</a:t>
            </a:r>
          </a:p>
          <a:p>
            <a:r>
              <a:rPr lang="en-US" altLang="en-US" sz="2800" dirty="0">
                <a:latin typeface="Times New Roman" charset="0"/>
                <a:cs typeface="Times New Roman" charset="0"/>
              </a:rPr>
              <a:t>Global road safety</a:t>
            </a:r>
          </a:p>
          <a:p>
            <a:r>
              <a:rPr lang="en-US" altLang="en-US" sz="2800" dirty="0">
                <a:latin typeface="Times New Roman" charset="0"/>
                <a:cs typeface="Times New Roman" charset="0"/>
              </a:rPr>
              <a:t>Improved preparedness and response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Discussion Questions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How do you define health?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How can understanding the history of community health efforts better help today’s planning?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How can </a:t>
            </a:r>
            <a:r>
              <a:rPr lang="en-US" altLang="en-US" i="1" dirty="0">
                <a:latin typeface="Times New Roman" charset="0"/>
                <a:cs typeface="Times New Roman" charset="0"/>
              </a:rPr>
              <a:t>Healthy People </a:t>
            </a:r>
            <a:r>
              <a:rPr lang="en-US" altLang="en-US" dirty="0">
                <a:latin typeface="Times New Roman" charset="0"/>
                <a:cs typeface="Times New Roman" charset="0"/>
              </a:rPr>
              <a:t>documents affect health outcomes?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What role does the United States play in world health planning?</a:t>
            </a:r>
          </a:p>
          <a:p>
            <a:pPr eaLnBrk="1" hangingPunct="1"/>
            <a:endParaRPr lang="en-US" altLang="en-U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Introduction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Much progress made over last 100 years in health and life expectancy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Still room for improvement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Achievement of good health is worldwide goal of 21</a:t>
            </a:r>
            <a:r>
              <a:rPr lang="en-US" altLang="en-US" baseline="30000" dirty="0">
                <a:latin typeface="Times New Roman" charset="0"/>
                <a:cs typeface="Times New Roman" charset="0"/>
              </a:rPr>
              <a:t>st</a:t>
            </a:r>
            <a:r>
              <a:rPr lang="en-US" altLang="en-US" dirty="0">
                <a:latin typeface="Times New Roman" charset="0"/>
                <a:cs typeface="Times New Roman" charset="0"/>
              </a:rPr>
              <a:t> century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Requires individual actions to improve personal health and organized community actions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20</a:t>
            </a:r>
            <a:r>
              <a:rPr lang="en-US" altLang="en-US" baseline="30000" dirty="0">
                <a:latin typeface="Times New Roman" charset="0"/>
                <a:cs typeface="Times New Roman" charset="0"/>
              </a:rPr>
              <a:t>th</a:t>
            </a:r>
            <a:r>
              <a:rPr lang="en-US" altLang="en-US" dirty="0">
                <a:latin typeface="Times New Roman" charset="0"/>
                <a:cs typeface="Times New Roman" charset="0"/>
              </a:rPr>
              <a:t> Century Achievements in Public Health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3951288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Vaccination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Motor vehicle safety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Control of infectious diseases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Decline of deaths from CHD and stroke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Healthier mothers and babies</a:t>
            </a:r>
          </a:p>
          <a:p>
            <a:pPr eaLnBrk="1" hangingPunct="1"/>
            <a:endParaRPr lang="en-US" altLang="en-US" sz="2800" dirty="0">
              <a:latin typeface="Times New Roman" charset="0"/>
              <a:cs typeface="Times New Roman" charset="0"/>
            </a:endParaRPr>
          </a:p>
        </p:txBody>
      </p:sp>
      <p:sp>
        <p:nvSpPr>
          <p:cNvPr id="5124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3951288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Safer and healthier foods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Safer workplaces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Family planning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Fluoridation of drinking water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Recognition of tobacco use as a health hazard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Definition:  Health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Can mean different things to different people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 dynamic state or condition of the human organism that is multidimensional in nature, a resource for living, and results from a person’s interactions with and adaptations to his or her environment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Definition:  Community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A group of people who have common characteristics</a:t>
            </a:r>
          </a:p>
          <a:p>
            <a:pPr lvl="1"/>
            <a:r>
              <a:rPr lang="en-US" altLang="en-US" sz="2800" dirty="0">
                <a:latin typeface="Times New Roman" charset="0"/>
                <a:cs typeface="Times New Roman" charset="0"/>
              </a:rPr>
              <a:t>Can be defined by location, race, ethnicity, age, occupation, interest in particular problems or outcomes, or common bonds</a:t>
            </a:r>
          </a:p>
          <a:p>
            <a:r>
              <a:rPr lang="en-US" altLang="en-US" dirty="0">
                <a:latin typeface="Times New Roman" charset="0"/>
                <a:cs typeface="Times New Roman" charset="0"/>
              </a:rPr>
              <a:t>Characterized by</a:t>
            </a:r>
          </a:p>
          <a:p>
            <a:pPr lvl="1"/>
            <a:r>
              <a:rPr lang="en-US" altLang="en-US" sz="2800" dirty="0">
                <a:latin typeface="Times New Roman" charset="0"/>
                <a:cs typeface="Times New Roman" charset="0"/>
              </a:rPr>
              <a:t>Membership, common symbol systems, shared values and norms, mutual influence, shared needs and commitment to meeting them, shared emotional connection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Other Definitions </a:t>
            </a:r>
            <a:r>
              <a:rPr lang="en-US" altLang="en-US" sz="2800" dirty="0">
                <a:latin typeface="Times New Roman" charset="0"/>
                <a:cs typeface="Times New Roman" charset="0"/>
              </a:rPr>
              <a:t>(1 of 2)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3000" dirty="0">
                <a:latin typeface="Times New Roman" charset="0"/>
                <a:cs typeface="Times New Roman" charset="0"/>
              </a:rPr>
              <a:t>Public health – actions that society takes collectively to ensure that the conditions in which people can be healthy can occur; most inclusive term</a:t>
            </a:r>
          </a:p>
          <a:p>
            <a:r>
              <a:rPr lang="en-US" altLang="en-US" sz="3000" dirty="0">
                <a:latin typeface="Times New Roman" charset="0"/>
                <a:cs typeface="Times New Roman" charset="0"/>
              </a:rPr>
              <a:t>Community health – health status of a defined group of people and the actions and conditions to promote, protect, and preserve their health</a:t>
            </a:r>
          </a:p>
          <a:p>
            <a:r>
              <a:rPr lang="en-US" altLang="en-US" sz="3000" dirty="0">
                <a:latin typeface="Times New Roman" charset="0"/>
                <a:cs typeface="Times New Roman" charset="0"/>
              </a:rPr>
              <a:t>Population health – health outcomes of a group of individuals, including the distribution of such outcomes within the group</a:t>
            </a:r>
            <a:endParaRPr lang="en-US" altLang="en-US" sz="3000" strike="sngStrike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Other Definitions </a:t>
            </a:r>
            <a:r>
              <a:rPr lang="en-US" altLang="en-US" sz="2800" dirty="0">
                <a:latin typeface="Times New Roman" charset="0"/>
                <a:cs typeface="Times New Roman" charset="0"/>
              </a:rPr>
              <a:t>(2 of 2)</a:t>
            </a:r>
            <a:endParaRPr lang="en-US" alt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Global health – health problems, issues, and concerns that transcend national boundaries</a:t>
            </a:r>
          </a:p>
          <a:p>
            <a:pPr lvl="1"/>
            <a:r>
              <a:rPr lang="en-US" altLang="en-US" dirty="0">
                <a:latin typeface="Times New Roman" charset="0"/>
                <a:cs typeface="Times New Roman" charset="0"/>
              </a:rPr>
              <a:t>May be influenced by circumstances or experiences in other countries</a:t>
            </a:r>
          </a:p>
          <a:p>
            <a:pPr lvl="1"/>
            <a:r>
              <a:rPr lang="en-US" altLang="en-US" dirty="0">
                <a:latin typeface="Times New Roman" charset="0"/>
                <a:cs typeface="Times New Roman" charset="0"/>
              </a:rPr>
              <a:t>Best addressed by cooperative actions and solutions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Personal Health Activities Versus Community/Public Health Activities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Personal health activities</a:t>
            </a:r>
          </a:p>
          <a:p>
            <a:pPr lvl="1"/>
            <a:r>
              <a:rPr lang="en-US" altLang="en-US" dirty="0">
                <a:latin typeface="Times New Roman" charset="0"/>
                <a:cs typeface="Times New Roman" charset="0"/>
              </a:rPr>
              <a:t>Individual actions and decision making that affect the health of an individual or his or her immediate family members or friends</a:t>
            </a:r>
          </a:p>
          <a:p>
            <a:r>
              <a:rPr lang="en-US" altLang="en-US" dirty="0">
                <a:latin typeface="Times New Roman" charset="0"/>
                <a:cs typeface="Times New Roman" charset="0"/>
              </a:rPr>
              <a:t>Community/public health activities</a:t>
            </a:r>
          </a:p>
          <a:p>
            <a:pPr lvl="1"/>
            <a:r>
              <a:rPr lang="en-US" altLang="en-US" dirty="0">
                <a:latin typeface="Times New Roman" charset="0"/>
                <a:cs typeface="Times New Roman" charset="0"/>
              </a:rPr>
              <a:t>Activities aimed at protecting or improving the health of a population or community</a:t>
            </a:r>
          </a:p>
          <a:p>
            <a:pPr lvl="2"/>
            <a:r>
              <a:rPr lang="en-US" altLang="en-US" sz="2800" dirty="0">
                <a:latin typeface="Times New Roman" charset="0"/>
                <a:cs typeface="Times New Roman" charset="0"/>
              </a:rPr>
              <a:t>Maintaining birth and death records, protecting food and water supply, etc.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1041</Words>
  <Application>Microsoft Macintosh PowerPoint</Application>
  <PresentationFormat>On-screen Show (4:3)</PresentationFormat>
  <Paragraphs>143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ＭＳ Ｐゴシック</vt:lpstr>
      <vt:lpstr>Times New Roman</vt:lpstr>
      <vt:lpstr>Arial</vt:lpstr>
      <vt:lpstr>1_Custom Design</vt:lpstr>
      <vt:lpstr>Chapter 1</vt:lpstr>
      <vt:lpstr>Chapter Objectives</vt:lpstr>
      <vt:lpstr>Introduction</vt:lpstr>
      <vt:lpstr>20th Century Achievements in Public Health</vt:lpstr>
      <vt:lpstr>Definition:  Health</vt:lpstr>
      <vt:lpstr>Definition:  Community</vt:lpstr>
      <vt:lpstr>Other Definitions (1 of 2)</vt:lpstr>
      <vt:lpstr>Other Definitions (2 of 2)</vt:lpstr>
      <vt:lpstr>Personal Health Activities Versus Community/Public Health Activities</vt:lpstr>
      <vt:lpstr>Factors that Affect the Health of a Community</vt:lpstr>
      <vt:lpstr>Physical Factors</vt:lpstr>
      <vt:lpstr>Social and Cultural Factors</vt:lpstr>
      <vt:lpstr>Community Organizing</vt:lpstr>
      <vt:lpstr>Individual Behavior</vt:lpstr>
      <vt:lpstr>A History of Community and Public Health</vt:lpstr>
      <vt:lpstr>Earliest Civilizations</vt:lpstr>
      <vt:lpstr>The Eighteenth Century</vt:lpstr>
      <vt:lpstr>The Second Half of the Nineteenth Century</vt:lpstr>
      <vt:lpstr>The Twentieth Century</vt:lpstr>
      <vt:lpstr>Health Resources Development Period  (1900-1960)</vt:lpstr>
      <vt:lpstr>Period of Social Engineering (1960-1973)</vt:lpstr>
      <vt:lpstr>Period of Health Promotion (1974-present)</vt:lpstr>
      <vt:lpstr>The Twenty-First Century</vt:lpstr>
      <vt:lpstr>World Community and Public Health in the Twenty-First Century</vt:lpstr>
      <vt:lpstr>Twenty-First Century Global Health Achievements</vt:lpstr>
      <vt:lpstr>Discussion Questions</vt:lpstr>
    </vt:vector>
  </TitlesOfParts>
  <Company>Ball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Health:  Yesterday, Today, and Tomorrow</dc:title>
  <dc:creator>cabishop</dc:creator>
  <cp:lastModifiedBy>Microsoft Office User</cp:lastModifiedBy>
  <cp:revision>58</cp:revision>
  <dcterms:created xsi:type="dcterms:W3CDTF">2010-11-20T18:34:29Z</dcterms:created>
  <dcterms:modified xsi:type="dcterms:W3CDTF">2016-11-22T21:15:19Z</dcterms:modified>
</cp:coreProperties>
</file>