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753" r:id="rId2"/>
    <p:sldId id="754" r:id="rId3"/>
    <p:sldId id="755" r:id="rId4"/>
    <p:sldId id="756" r:id="rId5"/>
    <p:sldId id="757" r:id="rId6"/>
    <p:sldId id="758" r:id="rId7"/>
    <p:sldId id="759" r:id="rId8"/>
    <p:sldId id="760" r:id="rId9"/>
    <p:sldId id="761" r:id="rId10"/>
    <p:sldId id="762" r:id="rId11"/>
    <p:sldId id="763" r:id="rId12"/>
    <p:sldId id="764" r:id="rId13"/>
    <p:sldId id="765" r:id="rId14"/>
    <p:sldId id="766" r:id="rId15"/>
    <p:sldId id="767" r:id="rId16"/>
    <p:sldId id="768" r:id="rId17"/>
    <p:sldId id="769" r:id="rId18"/>
    <p:sldId id="770" r:id="rId19"/>
    <p:sldId id="771" r:id="rId20"/>
    <p:sldId id="772" r:id="rId21"/>
    <p:sldId id="773" r:id="rId22"/>
    <p:sldId id="774" r:id="rId23"/>
    <p:sldId id="775" r:id="rId24"/>
    <p:sldId id="776" r:id="rId25"/>
    <p:sldId id="777" r:id="rId26"/>
    <p:sldId id="778" r:id="rId27"/>
    <p:sldId id="779" r:id="rId28"/>
    <p:sldId id="780" r:id="rId29"/>
    <p:sldId id="781" r:id="rId30"/>
    <p:sldId id="782" r:id="rId31"/>
    <p:sldId id="783" r:id="rId32"/>
    <p:sldId id="784" r:id="rId33"/>
    <p:sldId id="785" r:id="rId34"/>
    <p:sldId id="786" r:id="rId35"/>
    <p:sldId id="787" r:id="rId36"/>
    <p:sldId id="788" r:id="rId37"/>
    <p:sldId id="789" r:id="rId38"/>
    <p:sldId id="790" r:id="rId39"/>
    <p:sldId id="791" r:id="rId40"/>
    <p:sldId id="792" r:id="rId41"/>
    <p:sldId id="793" r:id="rId42"/>
    <p:sldId id="794" r:id="rId43"/>
    <p:sldId id="795" r:id="rId44"/>
    <p:sldId id="796" r:id="rId45"/>
  </p:sldIdLst>
  <p:sldSz cx="9144000" cy="6858000" type="screen4x3"/>
  <p:notesSz cx="6858000" cy="9144000"/>
  <p:custDataLst>
    <p:tags r:id="rId48"/>
  </p:custDataLst>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Times"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Times"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Times"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Times" charset="0"/>
        <a:ea typeface="MS PGothic" charset="0"/>
        <a:cs typeface="MS PGothic" charset="0"/>
      </a:defRPr>
    </a:lvl5pPr>
    <a:lvl6pPr marL="2286000" algn="l" defTabSz="457200" rtl="0" eaLnBrk="1" latinLnBrk="0" hangingPunct="1">
      <a:defRPr sz="2400" kern="1200">
        <a:solidFill>
          <a:schemeClr val="tx1"/>
        </a:solidFill>
        <a:latin typeface="Times" charset="0"/>
        <a:ea typeface="MS PGothic" charset="0"/>
        <a:cs typeface="MS PGothic" charset="0"/>
      </a:defRPr>
    </a:lvl6pPr>
    <a:lvl7pPr marL="2743200" algn="l" defTabSz="457200" rtl="0" eaLnBrk="1" latinLnBrk="0" hangingPunct="1">
      <a:defRPr sz="2400" kern="1200">
        <a:solidFill>
          <a:schemeClr val="tx1"/>
        </a:solidFill>
        <a:latin typeface="Times" charset="0"/>
        <a:ea typeface="MS PGothic" charset="0"/>
        <a:cs typeface="MS PGothic" charset="0"/>
      </a:defRPr>
    </a:lvl7pPr>
    <a:lvl8pPr marL="3200400" algn="l" defTabSz="457200" rtl="0" eaLnBrk="1" latinLnBrk="0" hangingPunct="1">
      <a:defRPr sz="2400" kern="1200">
        <a:solidFill>
          <a:schemeClr val="tx1"/>
        </a:solidFill>
        <a:latin typeface="Times" charset="0"/>
        <a:ea typeface="MS PGothic" charset="0"/>
        <a:cs typeface="MS PGothic" charset="0"/>
      </a:defRPr>
    </a:lvl8pPr>
    <a:lvl9pPr marL="3657600" algn="l" defTabSz="457200" rtl="0" eaLnBrk="1" latinLnBrk="0" hangingPunct="1">
      <a:defRPr sz="2400" kern="1200">
        <a:solidFill>
          <a:schemeClr val="tx1"/>
        </a:solidFill>
        <a:latin typeface="Times" charset="0"/>
        <a:ea typeface="MS PGothic" charset="0"/>
        <a:cs typeface="MS PGothic" charset="0"/>
      </a:defRPr>
    </a:lvl9pPr>
  </p:defaultTextStyle>
  <p:extLst>
    <p:ext uri="{EFAFB233-063F-42B5-8137-9DF3F51BA10A}">
      <p15:sldGuideLst xmlns:p15="http://schemas.microsoft.com/office/powerpoint/2012/main">
        <p15:guide id="1" orient="horz" pos="1152">
          <p15:clr>
            <a:srgbClr val="A4A3A4"/>
          </p15:clr>
        </p15:guide>
        <p15:guide id="2" orient="horz" pos="4032">
          <p15:clr>
            <a:srgbClr val="A4A3A4"/>
          </p15:clr>
        </p15:guide>
        <p15:guide id="3" pos="2880">
          <p15:clr>
            <a:srgbClr val="A4A3A4"/>
          </p15:clr>
        </p15:guide>
        <p15:guide id="4" pos="288">
          <p15:clr>
            <a:srgbClr val="A4A3A4"/>
          </p15:clr>
        </p15:guide>
        <p15:guide id="5"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1781" autoAdjust="0"/>
  </p:normalViewPr>
  <p:slideViewPr>
    <p:cSldViewPr showGuides="1">
      <p:cViewPr>
        <p:scale>
          <a:sx n="100" d="100"/>
          <a:sy n="100" d="100"/>
        </p:scale>
        <p:origin x="224" y="144"/>
      </p:cViewPr>
      <p:guideLst>
        <p:guide orient="horz" pos="1152"/>
        <p:guide orient="horz" pos="4032"/>
        <p:guide pos="2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09" d="100"/>
          <a:sy n="109" d="100"/>
        </p:scale>
        <p:origin x="-455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ltLang="en-US"/>
          </a:p>
        </p:txBody>
      </p:sp>
      <p:sp>
        <p:nvSpPr>
          <p:cNvPr id="3379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ltLang="en-US"/>
          </a:p>
        </p:txBody>
      </p:sp>
      <p:sp>
        <p:nvSpPr>
          <p:cNvPr id="3379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ltLang="en-US"/>
          </a:p>
        </p:txBody>
      </p:sp>
      <p:sp>
        <p:nvSpPr>
          <p:cNvPr id="3379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77A4A59-F6F6-4648-884E-862CB30EFD81}" type="slidenum">
              <a:rPr lang="en-US"/>
              <a:pPr>
                <a:defRPr/>
              </a:pPr>
              <a:t>‹#›</a:t>
            </a:fld>
            <a:endParaRPr lang="en-US"/>
          </a:p>
        </p:txBody>
      </p:sp>
    </p:spTree>
    <p:extLst>
      <p:ext uri="{BB962C8B-B14F-4D97-AF65-F5344CB8AC3E}">
        <p14:creationId xmlns:p14="http://schemas.microsoft.com/office/powerpoint/2010/main" val="427095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ltLang="en-US"/>
          </a:p>
        </p:txBody>
      </p:sp>
      <p:sp>
        <p:nvSpPr>
          <p:cNvPr id="829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lt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829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29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ltLang="en-US"/>
          </a:p>
        </p:txBody>
      </p:sp>
      <p:sp>
        <p:nvSpPr>
          <p:cNvPr id="829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89E822C-26CC-C342-805B-D1B6A9DAD91F}" type="slidenum">
              <a:rPr lang="en-US"/>
              <a:pPr>
                <a:defRPr/>
              </a:pPr>
              <a:t>‹#›</a:t>
            </a:fld>
            <a:endParaRPr lang="en-US"/>
          </a:p>
        </p:txBody>
      </p:sp>
    </p:spTree>
    <p:extLst>
      <p:ext uri="{BB962C8B-B14F-4D97-AF65-F5344CB8AC3E}">
        <p14:creationId xmlns:p14="http://schemas.microsoft.com/office/powerpoint/2010/main" val="3709377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9155"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9156"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A7886E6-8AEC-3644-823F-F720E6A7432F}"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8371"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8372"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7F86500-4AB2-3743-BDC6-5CEC53BE481B}"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9395"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9396"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03A7094-4F4B-914F-AA77-D30D61BF690C}" type="slidenum">
              <a:rPr lang="en-US" sz="1200"/>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0419"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0420"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EA72103-85BB-E44F-B831-04620E9C581B}"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1443"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1444"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E5A2974-D133-6949-AB5C-5216EAE027C9}" type="slidenum">
              <a:rPr lang="en-US" sz="1200"/>
              <a:pPr/>
              <a:t>15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2467"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2468"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8BFF86D-8509-8141-804E-4A0515E0A07E}" type="slidenum">
              <a:rPr lang="en-US" sz="1200"/>
              <a:pPr/>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3491"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3492"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B457D732-7002-F841-92EB-893C1D21D380}" type="slidenum">
              <a:rPr lang="en-US" sz="1200"/>
              <a:pPr/>
              <a:t>17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4515"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4516"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D2C51F0-C039-CA48-9515-068D2301D0A4}" type="slidenum">
              <a:rPr lang="en-US" sz="1200"/>
              <a:pPr/>
              <a:t>18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5539"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5540"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43F0E9E-E48B-9E42-94CA-0877FAA8037D}" type="slidenum">
              <a:rPr lang="en-US" sz="1200"/>
              <a:pPr/>
              <a:t>19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6563"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6564"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AC219D6-4540-8244-AABA-25F2F202511C}" type="slidenum">
              <a:rPr lang="en-US" sz="1200"/>
              <a:pPr/>
              <a:t>20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7587"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7588"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075588C-32BA-7C4B-8697-607E477497B3}" type="slidenum">
              <a:rPr lang="en-US" sz="1200"/>
              <a:pPr/>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0179"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0180"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4BB116D-1B56-D442-9B02-89692093DEFB}" type="slidenum">
              <a:rPr lang="en-US" sz="1200"/>
              <a:pPr/>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8611"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8612"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FBF7C72-44F2-5941-8838-54B3E20FB7B5}" type="slidenum">
              <a:rPr lang="en-US" sz="1200"/>
              <a:pPr/>
              <a:t>22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9635"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9636"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891496C-41B0-D241-84CB-50298BEDEF35}" type="slidenum">
              <a:rPr lang="en-US" sz="1200"/>
              <a:pPr/>
              <a:t>23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0659"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0660"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EC59965-5806-DA48-8960-C6A7D1975C48}" type="slidenum">
              <a:rPr lang="en-US" sz="1200"/>
              <a:pPr/>
              <a:t>24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1683"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1684"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3FD4214-3315-3A43-80A5-A250612C3E63}" type="slidenum">
              <a:rPr lang="en-US" sz="1200"/>
              <a:pPr/>
              <a:t>25</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2707"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2708"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8BC1310-6343-A64E-93D0-997DADFFECE7}" type="slidenum">
              <a:rPr lang="en-US" sz="1200"/>
              <a:pPr/>
              <a:t>26</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3731"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3732"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1EC55A2-0D43-B149-96ED-BAABA86F6992}" type="slidenum">
              <a:rPr lang="en-US" sz="1200"/>
              <a:pPr/>
              <a:t>27</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4755"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4756"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48293DD-5E83-DF48-AF2E-1ABD738D7507}" type="slidenum">
              <a:rPr lang="en-US" sz="1200"/>
              <a:pPr/>
              <a:t>28</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5779"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5780"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86DE627-B4D5-4D4D-8E5D-D875C0844BEE}" type="slidenum">
              <a:rPr lang="en-US" sz="1200"/>
              <a:pPr/>
              <a:t>29</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6803"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6804"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99A8101-F194-D648-8272-B302454742A8}" type="slidenum">
              <a:rPr lang="en-US" sz="1200"/>
              <a:pPr/>
              <a:t>30</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7827"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7828"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1483CE8-D5C1-C641-8A95-11E87CAE1F56}" type="slidenum">
              <a:rPr lang="en-US" sz="1200"/>
              <a:pPr/>
              <a:t>31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1203"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1204"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0034E8B-D278-4842-B13C-8B2D497853A8}" type="slidenum">
              <a:rPr lang="en-US" sz="1200"/>
              <a:pPr/>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8851"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8852"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60F095D-F08B-8C42-9EAB-C23A26371936}" type="slidenum">
              <a:rPr lang="en-US" sz="1200"/>
              <a:pPr/>
              <a:t>32</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9875"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9876"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0EFCB5F-F88A-3147-A2A4-7337E5CC7981}" type="slidenum">
              <a:rPr lang="en-US" sz="1200"/>
              <a:pPr/>
              <a:t>33</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0899"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80900"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28A7D3D-7E7A-5447-999D-7B764EC24F51}" type="slidenum">
              <a:rPr lang="en-US" sz="1200"/>
              <a:pPr/>
              <a:t>34</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1923"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81924"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2E8D5A7-D75D-E344-AD79-B76A288DC3B5}" type="slidenum">
              <a:rPr lang="en-US" sz="1200"/>
              <a:pPr/>
              <a:t>35</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2947"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82948"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100CC60-A47A-8E40-B0BF-1015D9D6FFE1}" type="slidenum">
              <a:rPr lang="en-US" sz="1200"/>
              <a:pPr/>
              <a:t>36</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3971"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83972"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E2CB643-6C6D-E649-80E0-F8962CDDE7D9}" type="slidenum">
              <a:rPr lang="en-US" sz="1200"/>
              <a:pPr/>
              <a:t>37</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4995"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84996"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19A1C25-B6C7-084A-BE38-8F1B518B3ED8}" type="slidenum">
              <a:rPr lang="en-US" sz="1200"/>
              <a:pPr/>
              <a:t>38</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6019"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86020"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3547B7C-D37C-8E48-B6F6-938194155B05}" type="slidenum">
              <a:rPr lang="en-US" sz="1200"/>
              <a:pPr/>
              <a:t>39</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7043"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87044"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785C79F-CF29-7A40-864B-7220E0EF618E}" type="slidenum">
              <a:rPr lang="en-US" sz="1200"/>
              <a:pPr/>
              <a:t>40</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8067"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88068"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B761524-AF1E-A04F-8B81-15BDCF53993F}" type="slidenum">
              <a:rPr lang="en-US" sz="1200"/>
              <a:pPr/>
              <a:t>42</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2227"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2228"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90F8FB2-6E71-A742-8496-E5555957A7D1}" type="slidenum">
              <a:rPr lang="en-US" sz="1200"/>
              <a:pPr/>
              <a:t>5</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9091"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89092"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97F3C60-5F3D-1542-80B3-791402D9C005}" type="slidenum">
              <a:rPr lang="en-US" sz="1200"/>
              <a:pPr/>
              <a:t>43</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0115"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90116"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74FF082-0C99-BE4C-AF73-D3EACCDA7981}" type="slidenum">
              <a:rPr lang="en-US" sz="1200"/>
              <a:pPr/>
              <a:t>44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3251"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3252"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FD10C34-392B-E94A-B31A-680E57F60C44}"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4275"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4276"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B8BCD42-6775-3E49-99EA-962E9D5F03BE}"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5299"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5300"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E48F625-84E4-8B46-91D0-A918C1EC802C}"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6323"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6324"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38EA47C-893E-C542-9D99-9C27D674F95E}"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7347" name="Notes Placeholder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7348"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8C49E37-DB19-0844-8113-FA59604C00E0}"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6" name="Rectangle 2"/>
          <p:cNvSpPr>
            <a:spLocks noGrp="1" noChangeArrowheads="1"/>
          </p:cNvSpPr>
          <p:nvPr>
            <p:ph type="ctrTitle"/>
          </p:nvPr>
        </p:nvSpPr>
        <p:spPr>
          <a:xfrm>
            <a:off x="685800" y="1143000"/>
            <a:ext cx="7772400" cy="1470025"/>
          </a:xfrm>
        </p:spPr>
        <p:txBody>
          <a:bodyPr anchor="ctr"/>
          <a:lstStyle>
            <a:lvl1pPr>
              <a:defRPr/>
            </a:lvl1pPr>
          </a:lstStyle>
          <a:p>
            <a:pPr lvl="0"/>
            <a:r>
              <a:rPr lang="en-US" noProof="0"/>
              <a:t>Click to edit Master title style</a:t>
            </a:r>
          </a:p>
        </p:txBody>
      </p:sp>
      <p:sp>
        <p:nvSpPr>
          <p:cNvPr id="1027"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Arial" charset="0"/>
                <a:ea typeface="MS PGothic" charset="0"/>
              </a:defRPr>
            </a:lvl1pPr>
          </a:lstStyle>
          <a:p>
            <a:pPr lvl="0"/>
            <a:r>
              <a:rPr lang="en-US" noProof="0"/>
              <a:t>Click to edit Master subtitle style</a:t>
            </a:r>
          </a:p>
        </p:txBody>
      </p:sp>
    </p:spTree>
    <p:extLst>
      <p:ext uri="{BB962C8B-B14F-4D97-AF65-F5344CB8AC3E}">
        <p14:creationId xmlns:p14="http://schemas.microsoft.com/office/powerpoint/2010/main" val="42738080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511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69900" y="1828800"/>
            <a:ext cx="8229600" cy="4572000"/>
          </a:xfrm>
          <a:prstGeom prst="rect">
            <a:avLst/>
          </a:prstGeom>
          <a:solidFill>
            <a:schemeClr val="bg1">
              <a:alpha val="45097"/>
            </a:schemeClr>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80" tIns="137160" rIns="182880"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Lst>
  <p:hf hdr="0" ftr="0" dt="0"/>
  <p:txStyles>
    <p:titleStyle>
      <a:lvl1pPr algn="ctr" rtl="0" eaLnBrk="0" fontAlgn="base" hangingPunct="0">
        <a:spcBef>
          <a:spcPct val="0"/>
        </a:spcBef>
        <a:spcAft>
          <a:spcPct val="0"/>
        </a:spcAft>
        <a:defRPr sz="4000" b="1">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000" b="1">
          <a:solidFill>
            <a:schemeClr val="tx1"/>
          </a:solidFill>
          <a:latin typeface="Arial" charset="0"/>
          <a:ea typeface="MS PGothic" pitchFamily="34" charset="-128"/>
          <a:cs typeface="MS PGothic" charset="0"/>
        </a:defRPr>
      </a:lvl2pPr>
      <a:lvl3pPr algn="ctr" rtl="0" eaLnBrk="0" fontAlgn="base" hangingPunct="0">
        <a:spcBef>
          <a:spcPct val="0"/>
        </a:spcBef>
        <a:spcAft>
          <a:spcPct val="0"/>
        </a:spcAft>
        <a:defRPr sz="4000" b="1">
          <a:solidFill>
            <a:schemeClr val="tx1"/>
          </a:solidFill>
          <a:latin typeface="Arial" charset="0"/>
          <a:ea typeface="MS PGothic" pitchFamily="34" charset="-128"/>
          <a:cs typeface="MS PGothic" charset="0"/>
        </a:defRPr>
      </a:lvl3pPr>
      <a:lvl4pPr algn="ctr" rtl="0" eaLnBrk="0" fontAlgn="base" hangingPunct="0">
        <a:spcBef>
          <a:spcPct val="0"/>
        </a:spcBef>
        <a:spcAft>
          <a:spcPct val="0"/>
        </a:spcAft>
        <a:defRPr sz="4000" b="1">
          <a:solidFill>
            <a:schemeClr val="tx1"/>
          </a:solidFill>
          <a:latin typeface="Arial" charset="0"/>
          <a:ea typeface="MS PGothic" pitchFamily="34" charset="-128"/>
          <a:cs typeface="MS PGothic" charset="0"/>
        </a:defRPr>
      </a:lvl4pPr>
      <a:lvl5pPr algn="ctr" rtl="0" eaLnBrk="0" fontAlgn="base" hangingPunct="0">
        <a:spcBef>
          <a:spcPct val="0"/>
        </a:spcBef>
        <a:spcAft>
          <a:spcPct val="0"/>
        </a:spcAft>
        <a:defRPr sz="4000" b="1">
          <a:solidFill>
            <a:schemeClr val="tx1"/>
          </a:solidFill>
          <a:latin typeface="Arial" charset="0"/>
          <a:ea typeface="MS PGothic" pitchFamily="34" charset="-128"/>
          <a:cs typeface="MS PGothic"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0" y="3886200"/>
            <a:ext cx="4495800" cy="1752600"/>
          </a:xfrm>
          <a:noFill/>
        </p:spPr>
        <p:txBody>
          <a:bodyPr/>
          <a:lstStyle/>
          <a:p>
            <a:r>
              <a:rPr lang="en-US" b="1" dirty="0"/>
              <a:t>CHAPTER 4</a:t>
            </a:r>
          </a:p>
          <a:p>
            <a:r>
              <a:rPr lang="en-US" dirty="0"/>
              <a:t>The Eight Step Process</a:t>
            </a:r>
            <a:r>
              <a:rPr lang="en-US" baseline="30000" dirty="0">
                <a:cs typeface="Arial" charset="0"/>
              </a:rPr>
              <a:t>©</a:t>
            </a:r>
            <a:r>
              <a:rPr lang="en-US" dirty="0"/>
              <a:t>:</a:t>
            </a:r>
          </a:p>
          <a:p>
            <a:r>
              <a:rPr lang="en-US" dirty="0"/>
              <a:t>An Overview</a:t>
            </a:r>
          </a:p>
        </p:txBody>
      </p:sp>
    </p:spTree>
    <p:extLst>
      <p:ext uri="{BB962C8B-B14F-4D97-AF65-F5344CB8AC3E}">
        <p14:creationId xmlns:p14="http://schemas.microsoft.com/office/powerpoint/2010/main" val="254333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9"/>
          <p:cNvSpPr>
            <a:spLocks noGrp="1" noChangeArrowheads="1"/>
          </p:cNvSpPr>
          <p:nvPr>
            <p:ph idx="1"/>
          </p:nvPr>
        </p:nvSpPr>
        <p:spPr/>
        <p:txBody>
          <a:bodyPr/>
          <a:lstStyle/>
          <a:p>
            <a:r>
              <a:rPr lang="en-US" dirty="0"/>
              <a:t>Checklist:</a:t>
            </a:r>
          </a:p>
          <a:p>
            <a:pPr lvl="1"/>
            <a:r>
              <a:rPr lang="en-US" dirty="0"/>
              <a:t>During the initial approach to the incident scene, avoid committing or positioning personnel in a hazardous position.</a:t>
            </a:r>
          </a:p>
          <a:p>
            <a:pPr lvl="1"/>
            <a:r>
              <a:rPr lang="en-US" dirty="0"/>
              <a:t>Establish a staging area (Level I, II) for additional responding equipment and personnel.</a:t>
            </a:r>
          </a:p>
          <a:p>
            <a:pPr lvl="1"/>
            <a:r>
              <a:rPr lang="en-US" dirty="0"/>
              <a:t>Establish a hot zone or inner perimeter as the “playing field.”</a:t>
            </a:r>
            <a:endParaRPr lang="en-US" altLang="ja-JP" dirty="0"/>
          </a:p>
        </p:txBody>
      </p:sp>
      <p:sp>
        <p:nvSpPr>
          <p:cNvPr id="6" name="Rectangle 8"/>
          <p:cNvSpPr>
            <a:spLocks noGrp="1" noChangeArrowheads="1"/>
          </p:cNvSpPr>
          <p:nvPr>
            <p:ph type="title"/>
          </p:nvPr>
        </p:nvSpPr>
        <p:spPr>
          <a:xfrm>
            <a:off x="457200" y="381000"/>
            <a:ext cx="7696200" cy="1143000"/>
          </a:xfrm>
        </p:spPr>
        <p:txBody>
          <a:bodyPr/>
          <a:lstStyle/>
          <a:p>
            <a:r>
              <a:rPr lang="en-US" dirty="0"/>
              <a:t>Step 1: Site Management</a:t>
            </a:r>
            <a:br>
              <a:rPr lang="en-US" dirty="0"/>
            </a:br>
            <a:r>
              <a:rPr lang="en-US" dirty="0"/>
              <a:t>and Control </a:t>
            </a:r>
            <a:r>
              <a:rPr lang="en-US" sz="1800" dirty="0"/>
              <a:t>(2 of 3)</a:t>
            </a:r>
          </a:p>
        </p:txBody>
      </p:sp>
    </p:spTree>
    <p:extLst>
      <p:ext uri="{BB962C8B-B14F-4D97-AF65-F5344CB8AC3E}">
        <p14:creationId xmlns:p14="http://schemas.microsoft.com/office/powerpoint/2010/main" val="35994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9"/>
          <p:cNvSpPr>
            <a:spLocks noGrp="1" noChangeArrowheads="1"/>
          </p:cNvSpPr>
          <p:nvPr>
            <p:ph idx="1"/>
          </p:nvPr>
        </p:nvSpPr>
        <p:spPr/>
        <p:txBody>
          <a:bodyPr/>
          <a:lstStyle/>
          <a:p>
            <a:r>
              <a:rPr lang="en-US" dirty="0"/>
              <a:t>Checklist:</a:t>
            </a:r>
          </a:p>
          <a:p>
            <a:pPr lvl="1"/>
            <a:r>
              <a:rPr lang="en-US" dirty="0"/>
              <a:t>Do not attempt to enter the area without the appropriate level of respiratory and skin protection, based on the hazards present. </a:t>
            </a:r>
          </a:p>
          <a:p>
            <a:pPr lvl="1"/>
            <a:r>
              <a:rPr lang="en-US" dirty="0"/>
              <a:t>If civilians are injured and personal contamination is suspected, isolate all personnel until emergency </a:t>
            </a:r>
            <a:r>
              <a:rPr lang="en-US" dirty="0" err="1"/>
              <a:t>decon</a:t>
            </a:r>
            <a:r>
              <a:rPr lang="en-US" dirty="0"/>
              <a:t> can be established.</a:t>
            </a:r>
          </a:p>
          <a:p>
            <a:pPr lvl="1"/>
            <a:r>
              <a:rPr lang="en-US" dirty="0"/>
              <a:t>Initiate public protective actions (PPA).</a:t>
            </a:r>
          </a:p>
        </p:txBody>
      </p:sp>
      <p:sp>
        <p:nvSpPr>
          <p:cNvPr id="6" name="Rectangle 8"/>
          <p:cNvSpPr>
            <a:spLocks noGrp="1" noChangeArrowheads="1"/>
          </p:cNvSpPr>
          <p:nvPr>
            <p:ph type="title"/>
          </p:nvPr>
        </p:nvSpPr>
        <p:spPr>
          <a:xfrm>
            <a:off x="457200" y="381000"/>
            <a:ext cx="7696200" cy="1143000"/>
          </a:xfrm>
        </p:spPr>
        <p:txBody>
          <a:bodyPr/>
          <a:lstStyle/>
          <a:p>
            <a:r>
              <a:rPr lang="en-US" dirty="0"/>
              <a:t>Step 1: Site Management</a:t>
            </a:r>
            <a:br>
              <a:rPr lang="en-US" dirty="0"/>
            </a:br>
            <a:r>
              <a:rPr lang="en-US" dirty="0"/>
              <a:t>and Control </a:t>
            </a:r>
            <a:r>
              <a:rPr lang="en-US" sz="1800" dirty="0"/>
              <a:t>(3 of 3)</a:t>
            </a:r>
          </a:p>
        </p:txBody>
      </p:sp>
    </p:spTree>
    <p:extLst>
      <p:ext uri="{BB962C8B-B14F-4D97-AF65-F5344CB8AC3E}">
        <p14:creationId xmlns:p14="http://schemas.microsoft.com/office/powerpoint/2010/main" val="172829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lstStyle/>
          <a:p>
            <a:r>
              <a:rPr lang="en-US" dirty="0"/>
              <a:t>Step 2:</a:t>
            </a:r>
            <a:br>
              <a:rPr lang="en-US" dirty="0"/>
            </a:br>
            <a:r>
              <a:rPr lang="en-US" dirty="0"/>
              <a:t>Identify the Problem </a:t>
            </a:r>
            <a:r>
              <a:rPr lang="en-US" sz="1800" dirty="0"/>
              <a:t>(1 of 2)</a:t>
            </a:r>
          </a:p>
        </p:txBody>
      </p:sp>
      <p:sp>
        <p:nvSpPr>
          <p:cNvPr id="15364" name="Rectangle 9"/>
          <p:cNvSpPr>
            <a:spLocks noGrp="1" noChangeArrowheads="1"/>
          </p:cNvSpPr>
          <p:nvPr>
            <p:ph idx="1"/>
          </p:nvPr>
        </p:nvSpPr>
        <p:spPr/>
        <p:txBody>
          <a:bodyPr/>
          <a:lstStyle/>
          <a:p>
            <a:r>
              <a:rPr lang="en-US" dirty="0"/>
              <a:t>Checklist:</a:t>
            </a:r>
          </a:p>
          <a:p>
            <a:pPr lvl="1"/>
            <a:r>
              <a:rPr lang="en-US" dirty="0"/>
              <a:t>Survey the incident.</a:t>
            </a:r>
          </a:p>
          <a:p>
            <a:pPr lvl="1"/>
            <a:r>
              <a:rPr lang="en-US" dirty="0"/>
              <a:t>Use clues for determining the identity of the materials involved.</a:t>
            </a:r>
          </a:p>
          <a:p>
            <a:pPr lvl="1"/>
            <a:r>
              <a:rPr lang="en-US" dirty="0"/>
              <a:t>Consider factors in assessing the type of container involved.</a:t>
            </a:r>
          </a:p>
          <a:p>
            <a:pPr lvl="1"/>
            <a:r>
              <a:rPr lang="en-US" dirty="0"/>
              <a:t>Conduct offensive or defensive reconnaissance, as necessary, to gather intelligence (or </a:t>
            </a:r>
            <a:r>
              <a:rPr lang="en-US" dirty="0" err="1"/>
              <a:t>intel</a:t>
            </a:r>
            <a:r>
              <a:rPr lang="en-US" dirty="0"/>
              <a:t>) on the situation.</a:t>
            </a:r>
          </a:p>
        </p:txBody>
      </p:sp>
    </p:spTree>
    <p:extLst>
      <p:ext uri="{BB962C8B-B14F-4D97-AF65-F5344CB8AC3E}">
        <p14:creationId xmlns:p14="http://schemas.microsoft.com/office/powerpoint/2010/main" val="125815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9"/>
          <p:cNvSpPr>
            <a:spLocks noGrp="1" noChangeArrowheads="1"/>
          </p:cNvSpPr>
          <p:nvPr>
            <p:ph idx="1"/>
          </p:nvPr>
        </p:nvSpPr>
        <p:spPr>
          <a:xfrm>
            <a:off x="469900" y="1828800"/>
            <a:ext cx="4114800" cy="4572000"/>
          </a:xfrm>
        </p:spPr>
        <p:txBody>
          <a:bodyPr/>
          <a:lstStyle/>
          <a:p>
            <a:r>
              <a:rPr lang="en-US" dirty="0"/>
              <a:t>Function: Identify the scope and nature of the problem.</a:t>
            </a:r>
          </a:p>
          <a:p>
            <a:r>
              <a:rPr lang="en-US" dirty="0"/>
              <a:t>Goal: Identify the scope and nature of the problem, including the type and nature of hazardous materials involved.</a:t>
            </a:r>
          </a:p>
        </p:txBody>
      </p:sp>
      <p:pic>
        <p:nvPicPr>
          <p:cNvPr id="15365" name="Picture 3" descr="32830_CH04_FIGF0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49800" y="1828800"/>
            <a:ext cx="4013200" cy="2671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3"/>
          <p:cNvSpPr>
            <a:spLocks noGrp="1"/>
          </p:cNvSpPr>
          <p:nvPr>
            <p:ph type="title"/>
          </p:nvPr>
        </p:nvSpPr>
        <p:spPr>
          <a:xfrm>
            <a:off x="533400" y="381000"/>
            <a:ext cx="8229600" cy="1143000"/>
          </a:xfrm>
        </p:spPr>
        <p:txBody>
          <a:bodyPr/>
          <a:lstStyle/>
          <a:p>
            <a:r>
              <a:rPr lang="en-US" dirty="0"/>
              <a:t>Step 2:</a:t>
            </a:r>
            <a:br>
              <a:rPr lang="en-US" dirty="0"/>
            </a:br>
            <a:r>
              <a:rPr lang="en-US" dirty="0"/>
              <a:t>Identify the Problem </a:t>
            </a:r>
            <a:r>
              <a:rPr lang="en-US" sz="1800" dirty="0"/>
              <a:t>(2 of 2)</a:t>
            </a:r>
          </a:p>
        </p:txBody>
      </p:sp>
    </p:spTree>
    <p:extLst>
      <p:ext uri="{BB962C8B-B14F-4D97-AF65-F5344CB8AC3E}">
        <p14:creationId xmlns:p14="http://schemas.microsoft.com/office/powerpoint/2010/main" val="249050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Grp="1" noChangeArrowheads="1"/>
          </p:cNvSpPr>
          <p:nvPr>
            <p:ph type="title"/>
          </p:nvPr>
        </p:nvSpPr>
        <p:spPr/>
        <p:txBody>
          <a:bodyPr/>
          <a:lstStyle/>
          <a:p>
            <a:r>
              <a:rPr lang="en-US" dirty="0"/>
              <a:t>Step 3: Hazard Assessment</a:t>
            </a:r>
            <a:br>
              <a:rPr lang="en-US" dirty="0"/>
            </a:br>
            <a:r>
              <a:rPr lang="en-US" dirty="0"/>
              <a:t>and Risk Evaluation </a:t>
            </a:r>
            <a:r>
              <a:rPr lang="en-US" sz="1800" dirty="0"/>
              <a:t>(1 of 5)</a:t>
            </a:r>
          </a:p>
        </p:txBody>
      </p:sp>
      <p:sp>
        <p:nvSpPr>
          <p:cNvPr id="16388" name="Rectangle 9"/>
          <p:cNvSpPr>
            <a:spLocks noGrp="1" noChangeArrowheads="1"/>
          </p:cNvSpPr>
          <p:nvPr>
            <p:ph idx="1"/>
          </p:nvPr>
        </p:nvSpPr>
        <p:spPr/>
        <p:txBody>
          <a:bodyPr/>
          <a:lstStyle/>
          <a:p>
            <a:r>
              <a:rPr lang="en-US" dirty="0"/>
              <a:t>Function: The primary objective of the risk evaluation process is to determine whether or not responders should intervene, and what strategic objectives and tactical options should be pursued to control the problem. </a:t>
            </a:r>
          </a:p>
        </p:txBody>
      </p:sp>
    </p:spTree>
    <p:extLst>
      <p:ext uri="{BB962C8B-B14F-4D97-AF65-F5344CB8AC3E}">
        <p14:creationId xmlns:p14="http://schemas.microsoft.com/office/powerpoint/2010/main" val="200245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p:txBody>
          <a:bodyPr/>
          <a:lstStyle/>
          <a:p>
            <a:r>
              <a:rPr lang="en-US" dirty="0"/>
              <a:t>Step 3: Hazard Assessment</a:t>
            </a:r>
            <a:br>
              <a:rPr lang="en-US" dirty="0"/>
            </a:br>
            <a:r>
              <a:rPr lang="en-US" dirty="0"/>
              <a:t>and Risk Evaluation </a:t>
            </a:r>
            <a:r>
              <a:rPr lang="en-US" sz="1800" dirty="0"/>
              <a:t>(2 of 5)</a:t>
            </a:r>
          </a:p>
        </p:txBody>
      </p:sp>
      <p:sp>
        <p:nvSpPr>
          <p:cNvPr id="17412" name="Rectangle 9"/>
          <p:cNvSpPr>
            <a:spLocks noGrp="1" noChangeArrowheads="1"/>
          </p:cNvSpPr>
          <p:nvPr>
            <p:ph idx="1"/>
          </p:nvPr>
        </p:nvSpPr>
        <p:spPr>
          <a:xfrm>
            <a:off x="469900" y="1828800"/>
            <a:ext cx="4114800" cy="4572000"/>
          </a:xfrm>
        </p:spPr>
        <p:txBody>
          <a:bodyPr/>
          <a:lstStyle/>
          <a:p>
            <a:r>
              <a:rPr lang="en-US" dirty="0"/>
              <a:t>Goal: Assess the hazards present, evaluate the level of risk, and establish an incident action plan (IAP) to make the problem go away.</a:t>
            </a:r>
          </a:p>
        </p:txBody>
      </p:sp>
      <p:pic>
        <p:nvPicPr>
          <p:cNvPr id="17413" name="Picture 2" descr="32830_CH04_FIGF0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1828800"/>
            <a:ext cx="3048000" cy="4580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37944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3: Hazard Assessment</a:t>
            </a:r>
            <a:br>
              <a:rPr lang="en-US" dirty="0"/>
            </a:br>
            <a:r>
              <a:rPr lang="en-US" dirty="0"/>
              <a:t>and Risk Evaluation </a:t>
            </a:r>
            <a:r>
              <a:rPr lang="en-US" sz="1800" dirty="0"/>
              <a:t>(3 of 5)</a:t>
            </a:r>
          </a:p>
        </p:txBody>
      </p:sp>
      <p:sp>
        <p:nvSpPr>
          <p:cNvPr id="18436" name="Rectangle 9"/>
          <p:cNvSpPr>
            <a:spLocks noGrp="1" noChangeArrowheads="1"/>
          </p:cNvSpPr>
          <p:nvPr>
            <p:ph idx="1"/>
          </p:nvPr>
        </p:nvSpPr>
        <p:spPr/>
        <p:txBody>
          <a:bodyPr/>
          <a:lstStyle/>
          <a:p>
            <a:r>
              <a:rPr lang="en-US" dirty="0"/>
              <a:t>Checklist:</a:t>
            </a:r>
          </a:p>
          <a:p>
            <a:pPr lvl="1"/>
            <a:r>
              <a:rPr lang="en-US" dirty="0"/>
              <a:t>Assess the hazards posed by the problem.</a:t>
            </a:r>
          </a:p>
          <a:p>
            <a:pPr lvl="1"/>
            <a:r>
              <a:rPr lang="en-US" dirty="0"/>
              <a:t>Collect, prioritize, and manage hazard data and information from all sources, as appropriate.</a:t>
            </a:r>
          </a:p>
          <a:p>
            <a:pPr lvl="1"/>
            <a:r>
              <a:rPr lang="en-US" dirty="0"/>
              <a:t>Utilize primary technical information centers available to public safety personnel.</a:t>
            </a:r>
          </a:p>
        </p:txBody>
      </p:sp>
    </p:spTree>
    <p:extLst>
      <p:ext uri="{BB962C8B-B14F-4D97-AF65-F5344CB8AC3E}">
        <p14:creationId xmlns:p14="http://schemas.microsoft.com/office/powerpoint/2010/main" val="300757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3: Hazard Assessment</a:t>
            </a:r>
            <a:br>
              <a:rPr lang="en-US" dirty="0"/>
            </a:br>
            <a:r>
              <a:rPr lang="en-US" dirty="0"/>
              <a:t>and Risk Evaluation </a:t>
            </a:r>
            <a:r>
              <a:rPr lang="en-US" sz="1800" dirty="0"/>
              <a:t>(4 of 5)</a:t>
            </a:r>
          </a:p>
        </p:txBody>
      </p:sp>
      <p:sp>
        <p:nvSpPr>
          <p:cNvPr id="7172" name="Rectangle 9"/>
          <p:cNvSpPr>
            <a:spLocks noGrp="1" noChangeArrowheads="1"/>
          </p:cNvSpPr>
          <p:nvPr>
            <p:ph idx="1"/>
          </p:nvPr>
        </p:nvSpPr>
        <p:spPr/>
        <p:txBody>
          <a:bodyPr/>
          <a:lstStyle/>
          <a:p>
            <a:r>
              <a:rPr lang="en-US" dirty="0"/>
              <a:t>Checklist:</a:t>
            </a:r>
          </a:p>
          <a:p>
            <a:pPr lvl="1"/>
            <a:r>
              <a:rPr lang="en-US" dirty="0"/>
              <a:t>Air monitoring and the general hazmat behavior model are critical in implementing a risk-based response.</a:t>
            </a:r>
          </a:p>
          <a:p>
            <a:pPr lvl="1"/>
            <a:r>
              <a:rPr lang="en-US" dirty="0"/>
              <a:t>Based on the risk evaluation process</a:t>
            </a:r>
            <a:r>
              <a:rPr lang="en-US"/>
              <a:t>, develop    </a:t>
            </a:r>
            <a:r>
              <a:rPr lang="en-US" dirty="0"/>
              <a:t>your IAP. </a:t>
            </a:r>
          </a:p>
        </p:txBody>
      </p:sp>
    </p:spTree>
    <p:extLst>
      <p:ext uri="{BB962C8B-B14F-4D97-AF65-F5344CB8AC3E}">
        <p14:creationId xmlns:p14="http://schemas.microsoft.com/office/powerpoint/2010/main" val="207185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3: Hazard Assessment</a:t>
            </a:r>
            <a:br>
              <a:rPr lang="en-US" dirty="0"/>
            </a:br>
            <a:r>
              <a:rPr lang="en-US" dirty="0"/>
              <a:t>and Risk Evaluation </a:t>
            </a:r>
            <a:r>
              <a:rPr lang="en-US" sz="1800" dirty="0"/>
              <a:t>(5 of 5)</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600" y="1676400"/>
            <a:ext cx="6649866" cy="4673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80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Grp="1" noChangeArrowheads="1"/>
          </p:cNvSpPr>
          <p:nvPr>
            <p:ph type="title"/>
          </p:nvPr>
        </p:nvSpPr>
        <p:spPr/>
        <p:txBody>
          <a:bodyPr/>
          <a:lstStyle/>
          <a:p>
            <a:r>
              <a:rPr lang="en-US" dirty="0"/>
              <a:t>Step 4: Select Personal</a:t>
            </a:r>
            <a:br>
              <a:rPr lang="en-US" dirty="0"/>
            </a:br>
            <a:r>
              <a:rPr lang="en-US" dirty="0"/>
              <a:t>Protective Clothing </a:t>
            </a:r>
            <a:r>
              <a:rPr lang="en-US" sz="1800" dirty="0"/>
              <a:t>(1 of 5)</a:t>
            </a:r>
          </a:p>
        </p:txBody>
      </p:sp>
      <p:sp>
        <p:nvSpPr>
          <p:cNvPr id="7172" name="Rectangle 9"/>
          <p:cNvSpPr>
            <a:spLocks noGrp="1" noChangeArrowheads="1"/>
          </p:cNvSpPr>
          <p:nvPr>
            <p:ph idx="1"/>
          </p:nvPr>
        </p:nvSpPr>
        <p:spPr/>
        <p:txBody>
          <a:bodyPr/>
          <a:lstStyle/>
          <a:p>
            <a:r>
              <a:rPr lang="en-US" dirty="0"/>
              <a:t>Function: Based on the results of the hazard and risk assessment process, emergency response personnel will select the proper level of personal protective clothing and equipment.</a:t>
            </a:r>
          </a:p>
        </p:txBody>
      </p:sp>
    </p:spTree>
    <p:extLst>
      <p:ext uri="{BB962C8B-B14F-4D97-AF65-F5344CB8AC3E}">
        <p14:creationId xmlns:p14="http://schemas.microsoft.com/office/powerpoint/2010/main" val="66453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Learning Objectives Overview</a:t>
            </a:r>
          </a:p>
        </p:txBody>
      </p:sp>
      <p:sp>
        <p:nvSpPr>
          <p:cNvPr id="4099" name="Content Placeholder 2"/>
          <p:cNvSpPr>
            <a:spLocks noGrp="1"/>
          </p:cNvSpPr>
          <p:nvPr>
            <p:ph idx="1"/>
          </p:nvPr>
        </p:nvSpPr>
        <p:spPr/>
        <p:txBody>
          <a:bodyPr/>
          <a:lstStyle/>
          <a:p>
            <a:r>
              <a:rPr lang="en-US"/>
              <a:t>Knowledge Objectives</a:t>
            </a:r>
          </a:p>
          <a:p>
            <a:r>
              <a:rPr lang="en-US"/>
              <a:t>Skills Objectives</a:t>
            </a:r>
            <a:endParaRPr lang="en-US" dirty="0"/>
          </a:p>
        </p:txBody>
      </p:sp>
    </p:spTree>
    <p:extLst>
      <p:ext uri="{BB962C8B-B14F-4D97-AF65-F5344CB8AC3E}">
        <p14:creationId xmlns:p14="http://schemas.microsoft.com/office/powerpoint/2010/main" val="2511046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4: Select Personal</a:t>
            </a:r>
            <a:br>
              <a:rPr lang="en-US" dirty="0"/>
            </a:br>
            <a:r>
              <a:rPr lang="en-US" dirty="0"/>
              <a:t>Protective Clothing </a:t>
            </a:r>
            <a:r>
              <a:rPr lang="en-US" sz="1800" dirty="0"/>
              <a:t>(2 of 5)</a:t>
            </a:r>
          </a:p>
        </p:txBody>
      </p:sp>
      <p:sp>
        <p:nvSpPr>
          <p:cNvPr id="7172" name="Rectangle 9"/>
          <p:cNvSpPr>
            <a:spLocks noGrp="1" noChangeArrowheads="1"/>
          </p:cNvSpPr>
          <p:nvPr>
            <p:ph idx="1"/>
          </p:nvPr>
        </p:nvSpPr>
        <p:spPr>
          <a:xfrm>
            <a:off x="469900" y="1828800"/>
            <a:ext cx="4114800" cy="4572000"/>
          </a:xfrm>
        </p:spPr>
        <p:txBody>
          <a:bodyPr/>
          <a:lstStyle/>
          <a:p>
            <a:r>
              <a:rPr lang="en-US" dirty="0"/>
              <a:t>Goal: </a:t>
            </a:r>
          </a:p>
          <a:p>
            <a:pPr marL="457200" lvl="1" indent="0">
              <a:buNone/>
            </a:pPr>
            <a:r>
              <a:rPr lang="en-US" dirty="0"/>
              <a:t>Ensure all emergency response personnel have the appropriate level of personal protective clothing and equipment (skin and respiratory protection) for the expected tasks.</a:t>
            </a:r>
          </a:p>
        </p:txBody>
      </p:sp>
      <p:pic>
        <p:nvPicPr>
          <p:cNvPr id="22532" name="Picture 2" descr="32830_CH04_FIGF0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1828800"/>
            <a:ext cx="3962400" cy="263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8098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4: Select Personal</a:t>
            </a:r>
            <a:br>
              <a:rPr lang="en-US" dirty="0"/>
            </a:br>
            <a:r>
              <a:rPr lang="en-US" dirty="0"/>
              <a:t>Protective Clothing </a:t>
            </a:r>
            <a:r>
              <a:rPr lang="en-US" sz="1800" dirty="0"/>
              <a:t>(3 of 5)</a:t>
            </a:r>
          </a:p>
        </p:txBody>
      </p:sp>
      <p:sp>
        <p:nvSpPr>
          <p:cNvPr id="23556" name="Rectangle 9"/>
          <p:cNvSpPr>
            <a:spLocks noGrp="1" noChangeArrowheads="1"/>
          </p:cNvSpPr>
          <p:nvPr>
            <p:ph idx="1"/>
          </p:nvPr>
        </p:nvSpPr>
        <p:spPr/>
        <p:txBody>
          <a:bodyPr/>
          <a:lstStyle/>
          <a:p>
            <a:r>
              <a:rPr lang="en-US" dirty="0"/>
              <a:t>Checklist:</a:t>
            </a:r>
          </a:p>
          <a:p>
            <a:pPr lvl="1"/>
            <a:r>
              <a:rPr lang="en-US" dirty="0"/>
              <a:t>The selection of personal protective clothing will depend on the hazards and properties of the materials involved and the response objectives to be implemented.</a:t>
            </a:r>
          </a:p>
          <a:p>
            <a:pPr lvl="1"/>
            <a:r>
              <a:rPr lang="en-US" dirty="0"/>
              <a:t>Several factors must be considered in evaluating the use of specialized protective clothing.</a:t>
            </a:r>
          </a:p>
        </p:txBody>
      </p:sp>
    </p:spTree>
    <p:extLst>
      <p:ext uri="{BB962C8B-B14F-4D97-AF65-F5344CB8AC3E}">
        <p14:creationId xmlns:p14="http://schemas.microsoft.com/office/powerpoint/2010/main" val="40675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4: Select Personal</a:t>
            </a:r>
            <a:br>
              <a:rPr lang="en-US" dirty="0"/>
            </a:br>
            <a:r>
              <a:rPr lang="en-US" dirty="0"/>
              <a:t>Protective Clothing </a:t>
            </a:r>
            <a:r>
              <a:rPr lang="en-US" sz="1800" dirty="0"/>
              <a:t>(4 of 5)</a:t>
            </a:r>
          </a:p>
        </p:txBody>
      </p:sp>
      <p:sp>
        <p:nvSpPr>
          <p:cNvPr id="24580" name="Rectangle 9"/>
          <p:cNvSpPr>
            <a:spLocks noGrp="1" noChangeArrowheads="1"/>
          </p:cNvSpPr>
          <p:nvPr>
            <p:ph idx="1"/>
          </p:nvPr>
        </p:nvSpPr>
        <p:spPr/>
        <p:txBody>
          <a:bodyPr/>
          <a:lstStyle/>
          <a:p>
            <a:r>
              <a:rPr lang="en-US" dirty="0"/>
              <a:t>Checklist:</a:t>
            </a:r>
          </a:p>
          <a:p>
            <a:pPr lvl="1"/>
            <a:r>
              <a:rPr lang="en-US" dirty="0"/>
              <a:t>Chemical vapor protective clothing—This is specialized chemical protective clothing, which, when used in conjunction with air-supplied respiratory protection devices, offers a sealed, integral level of full-body protection from a hostile environment.</a:t>
            </a:r>
          </a:p>
          <a:p>
            <a:pPr lvl="1"/>
            <a:r>
              <a:rPr lang="en-US" dirty="0"/>
              <a:t>Ensure all emergency response personnel are using the proper protective clothing and equipment equal to the hazards present.</a:t>
            </a:r>
          </a:p>
        </p:txBody>
      </p:sp>
    </p:spTree>
    <p:extLst>
      <p:ext uri="{BB962C8B-B14F-4D97-AF65-F5344CB8AC3E}">
        <p14:creationId xmlns:p14="http://schemas.microsoft.com/office/powerpoint/2010/main" val="253566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4: Select Personal</a:t>
            </a:r>
            <a:br>
              <a:rPr lang="en-US" dirty="0"/>
            </a:br>
            <a:r>
              <a:rPr lang="en-US" dirty="0"/>
              <a:t>Protective Clothing </a:t>
            </a:r>
            <a:r>
              <a:rPr lang="en-US" sz="1800" dirty="0"/>
              <a:t>(5 of 5)</a:t>
            </a:r>
          </a:p>
        </p:txBody>
      </p:sp>
      <p:sp>
        <p:nvSpPr>
          <p:cNvPr id="25604" name="Rectangle 9"/>
          <p:cNvSpPr>
            <a:spLocks noGrp="1" noChangeArrowheads="1"/>
          </p:cNvSpPr>
          <p:nvPr>
            <p:ph idx="1"/>
          </p:nvPr>
        </p:nvSpPr>
        <p:spPr/>
        <p:txBody>
          <a:bodyPr/>
          <a:lstStyle/>
          <a:p>
            <a:r>
              <a:rPr lang="en-US" dirty="0"/>
              <a:t>Checklist:</a:t>
            </a:r>
          </a:p>
          <a:p>
            <a:pPr lvl="1"/>
            <a:r>
              <a:rPr lang="en-US" dirty="0"/>
              <a:t>Do not place personnel in an unsafe emergency situation or location.</a:t>
            </a:r>
          </a:p>
          <a:p>
            <a:pPr lvl="1"/>
            <a:r>
              <a:rPr lang="en-US" dirty="0"/>
              <a:t>Order additional personnel and other specialized equipment and technical expertise early in the incident.</a:t>
            </a:r>
          </a:p>
        </p:txBody>
      </p:sp>
    </p:spTree>
    <p:extLst>
      <p:ext uri="{BB962C8B-B14F-4D97-AF65-F5344CB8AC3E}">
        <p14:creationId xmlns:p14="http://schemas.microsoft.com/office/powerpoint/2010/main" val="2004824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8"/>
          <p:cNvSpPr>
            <a:spLocks noGrp="1" noChangeArrowheads="1"/>
          </p:cNvSpPr>
          <p:nvPr>
            <p:ph type="title"/>
          </p:nvPr>
        </p:nvSpPr>
        <p:spPr>
          <a:xfrm>
            <a:off x="457200" y="0"/>
            <a:ext cx="8229600" cy="1143000"/>
          </a:xfrm>
        </p:spPr>
        <p:txBody>
          <a:bodyPr/>
          <a:lstStyle/>
          <a:p>
            <a:r>
              <a:rPr lang="en-US" dirty="0"/>
              <a:t>Step 5: Information</a:t>
            </a:r>
            <a:br>
              <a:rPr lang="en-US" dirty="0"/>
            </a:br>
            <a:r>
              <a:rPr lang="en-US" dirty="0"/>
              <a:t>Management and</a:t>
            </a:r>
            <a:br>
              <a:rPr lang="en-US" dirty="0"/>
            </a:br>
            <a:r>
              <a:rPr lang="en-US" dirty="0"/>
              <a:t>Resource Coordination </a:t>
            </a:r>
            <a:r>
              <a:rPr lang="en-US" sz="1800" dirty="0"/>
              <a:t>(1 of 5)</a:t>
            </a:r>
          </a:p>
        </p:txBody>
      </p:sp>
      <p:sp>
        <p:nvSpPr>
          <p:cNvPr id="26628" name="Rectangle 9"/>
          <p:cNvSpPr>
            <a:spLocks noGrp="1" noChangeArrowheads="1"/>
          </p:cNvSpPr>
          <p:nvPr>
            <p:ph idx="1"/>
          </p:nvPr>
        </p:nvSpPr>
        <p:spPr/>
        <p:txBody>
          <a:bodyPr/>
          <a:lstStyle/>
          <a:p>
            <a:r>
              <a:rPr lang="en-US" dirty="0"/>
              <a:t>Function: Refers to proper management, coordination, and dissemination of all pertinent data and information within the ICS in effect at the scene</a:t>
            </a:r>
          </a:p>
        </p:txBody>
      </p:sp>
    </p:spTree>
    <p:extLst>
      <p:ext uri="{BB962C8B-B14F-4D97-AF65-F5344CB8AC3E}">
        <p14:creationId xmlns:p14="http://schemas.microsoft.com/office/powerpoint/2010/main" val="3531995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9"/>
          <p:cNvSpPr>
            <a:spLocks noGrp="1" noChangeArrowheads="1"/>
          </p:cNvSpPr>
          <p:nvPr>
            <p:ph idx="1"/>
          </p:nvPr>
        </p:nvSpPr>
        <p:spPr/>
        <p:txBody>
          <a:bodyPr/>
          <a:lstStyle/>
          <a:p>
            <a:r>
              <a:rPr lang="en-US" dirty="0"/>
              <a:t>Goal: Provide for the timely and effective management, coordination, and dissemination of all pertinent data, information, and resources among all of the players</a:t>
            </a:r>
          </a:p>
        </p:txBody>
      </p:sp>
      <p:sp>
        <p:nvSpPr>
          <p:cNvPr id="6" name="Rectangle 8"/>
          <p:cNvSpPr>
            <a:spLocks noGrp="1" noChangeArrowheads="1"/>
          </p:cNvSpPr>
          <p:nvPr>
            <p:ph type="title"/>
          </p:nvPr>
        </p:nvSpPr>
        <p:spPr>
          <a:xfrm>
            <a:off x="457200" y="0"/>
            <a:ext cx="8229600" cy="1143000"/>
          </a:xfrm>
        </p:spPr>
        <p:txBody>
          <a:bodyPr/>
          <a:lstStyle/>
          <a:p>
            <a:r>
              <a:rPr lang="en-US" dirty="0"/>
              <a:t>Step 5: Information</a:t>
            </a:r>
            <a:br>
              <a:rPr lang="en-US" dirty="0"/>
            </a:br>
            <a:r>
              <a:rPr lang="en-US" dirty="0"/>
              <a:t>Management and</a:t>
            </a:r>
            <a:br>
              <a:rPr lang="en-US" dirty="0"/>
            </a:br>
            <a:r>
              <a:rPr lang="en-US" dirty="0"/>
              <a:t>Resource Coordination </a:t>
            </a:r>
            <a:r>
              <a:rPr lang="en-US" sz="1800" dirty="0"/>
              <a:t>(2 of 5)</a:t>
            </a:r>
          </a:p>
        </p:txBody>
      </p:sp>
    </p:spTree>
    <p:extLst>
      <p:ext uri="{BB962C8B-B14F-4D97-AF65-F5344CB8AC3E}">
        <p14:creationId xmlns:p14="http://schemas.microsoft.com/office/powerpoint/2010/main" val="240630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9"/>
          <p:cNvSpPr>
            <a:spLocks noGrp="1" noChangeArrowheads="1"/>
          </p:cNvSpPr>
          <p:nvPr>
            <p:ph idx="1"/>
          </p:nvPr>
        </p:nvSpPr>
        <p:spPr/>
        <p:txBody>
          <a:bodyPr/>
          <a:lstStyle/>
          <a:p>
            <a:r>
              <a:rPr lang="en-US" dirty="0"/>
              <a:t>Checklist:</a:t>
            </a:r>
          </a:p>
          <a:p>
            <a:pPr lvl="1"/>
            <a:r>
              <a:rPr lang="en-US" dirty="0"/>
              <a:t>Confirm the ICP is in a safe area.</a:t>
            </a:r>
          </a:p>
          <a:p>
            <a:pPr lvl="1"/>
            <a:r>
              <a:rPr lang="en-US" dirty="0"/>
              <a:t>Confirm a unified command organization is in place and all key response and support agencies are represented directly or through the liaison officer.</a:t>
            </a:r>
          </a:p>
          <a:p>
            <a:pPr lvl="1"/>
            <a:r>
              <a:rPr lang="en-US" dirty="0"/>
              <a:t>Expand the ICS and create additional branches, divisions, or groups, as necessary.</a:t>
            </a:r>
          </a:p>
        </p:txBody>
      </p:sp>
      <p:sp>
        <p:nvSpPr>
          <p:cNvPr id="6" name="Rectangle 8"/>
          <p:cNvSpPr>
            <a:spLocks noGrp="1" noChangeArrowheads="1"/>
          </p:cNvSpPr>
          <p:nvPr>
            <p:ph type="title"/>
          </p:nvPr>
        </p:nvSpPr>
        <p:spPr>
          <a:xfrm>
            <a:off x="457200" y="0"/>
            <a:ext cx="8229600" cy="1143000"/>
          </a:xfrm>
        </p:spPr>
        <p:txBody>
          <a:bodyPr/>
          <a:lstStyle/>
          <a:p>
            <a:r>
              <a:rPr lang="en-US" dirty="0"/>
              <a:t>Step 5: Information</a:t>
            </a:r>
            <a:br>
              <a:rPr lang="en-US" dirty="0"/>
            </a:br>
            <a:r>
              <a:rPr lang="en-US" dirty="0"/>
              <a:t>Management and</a:t>
            </a:r>
            <a:br>
              <a:rPr lang="en-US" dirty="0"/>
            </a:br>
            <a:r>
              <a:rPr lang="en-US" dirty="0"/>
              <a:t>Resource Coordination </a:t>
            </a:r>
            <a:r>
              <a:rPr lang="en-US" sz="1800" dirty="0"/>
              <a:t>(3 of 5)</a:t>
            </a:r>
          </a:p>
        </p:txBody>
      </p:sp>
    </p:spTree>
    <p:extLst>
      <p:ext uri="{BB962C8B-B14F-4D97-AF65-F5344CB8AC3E}">
        <p14:creationId xmlns:p14="http://schemas.microsoft.com/office/powerpoint/2010/main" val="3876644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idx="1"/>
          </p:nvPr>
        </p:nvSpPr>
        <p:spPr/>
        <p:txBody>
          <a:bodyPr/>
          <a:lstStyle/>
          <a:p>
            <a:r>
              <a:rPr lang="en-US" dirty="0"/>
              <a:t>Checklist:</a:t>
            </a:r>
          </a:p>
          <a:p>
            <a:pPr lvl="1"/>
            <a:r>
              <a:rPr lang="en-US" dirty="0"/>
              <a:t>Ensure all appropriate internal and external notifications have been made.</a:t>
            </a:r>
          </a:p>
          <a:p>
            <a:pPr lvl="1"/>
            <a:r>
              <a:rPr lang="en-US" dirty="0"/>
              <a:t>Ensure safety procedures are part of all tactical briefings.</a:t>
            </a:r>
          </a:p>
        </p:txBody>
      </p:sp>
      <p:sp>
        <p:nvSpPr>
          <p:cNvPr id="6" name="Rectangle 8"/>
          <p:cNvSpPr>
            <a:spLocks noGrp="1" noChangeArrowheads="1"/>
          </p:cNvSpPr>
          <p:nvPr>
            <p:ph type="title"/>
          </p:nvPr>
        </p:nvSpPr>
        <p:spPr>
          <a:xfrm>
            <a:off x="457200" y="0"/>
            <a:ext cx="8229600" cy="1143000"/>
          </a:xfrm>
        </p:spPr>
        <p:txBody>
          <a:bodyPr/>
          <a:lstStyle/>
          <a:p>
            <a:r>
              <a:rPr lang="en-US" dirty="0"/>
              <a:t>Step 5: Information</a:t>
            </a:r>
            <a:br>
              <a:rPr lang="en-US" dirty="0"/>
            </a:br>
            <a:r>
              <a:rPr lang="en-US" dirty="0"/>
              <a:t>Management and</a:t>
            </a:r>
            <a:br>
              <a:rPr lang="en-US" dirty="0"/>
            </a:br>
            <a:r>
              <a:rPr lang="en-US" dirty="0"/>
              <a:t>Resource Coordination </a:t>
            </a:r>
            <a:r>
              <a:rPr lang="en-US" sz="1800" dirty="0"/>
              <a:t>(4 of 5)</a:t>
            </a:r>
          </a:p>
        </p:txBody>
      </p:sp>
    </p:spTree>
    <p:extLst>
      <p:ext uri="{BB962C8B-B14F-4D97-AF65-F5344CB8AC3E}">
        <p14:creationId xmlns:p14="http://schemas.microsoft.com/office/powerpoint/2010/main" val="32844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idx="1"/>
          </p:nvPr>
        </p:nvSpPr>
        <p:spPr/>
        <p:txBody>
          <a:bodyPr/>
          <a:lstStyle/>
          <a:p>
            <a:r>
              <a:rPr lang="en-US"/>
              <a:t>Checklist:</a:t>
            </a:r>
          </a:p>
          <a:p>
            <a:pPr lvl="1"/>
            <a:r>
              <a:rPr lang="en-US"/>
              <a:t>Make sure there is continuing progress toward solving the emergency in a timely manner.</a:t>
            </a:r>
          </a:p>
          <a:p>
            <a:pPr lvl="1"/>
            <a:r>
              <a:rPr lang="en-US"/>
              <a:t>If activated, provide regular updates to the local/facility emergency operations center.</a:t>
            </a:r>
            <a:endParaRPr lang="en-US" dirty="0"/>
          </a:p>
        </p:txBody>
      </p:sp>
      <p:sp>
        <p:nvSpPr>
          <p:cNvPr id="6" name="Rectangle 8"/>
          <p:cNvSpPr>
            <a:spLocks noGrp="1" noChangeArrowheads="1"/>
          </p:cNvSpPr>
          <p:nvPr>
            <p:ph type="title"/>
          </p:nvPr>
        </p:nvSpPr>
        <p:spPr>
          <a:xfrm>
            <a:off x="457200" y="0"/>
            <a:ext cx="8229600" cy="1143000"/>
          </a:xfrm>
        </p:spPr>
        <p:txBody>
          <a:bodyPr/>
          <a:lstStyle/>
          <a:p>
            <a:r>
              <a:rPr lang="en-US" dirty="0"/>
              <a:t>Step 5: Information</a:t>
            </a:r>
            <a:br>
              <a:rPr lang="en-US" dirty="0"/>
            </a:br>
            <a:r>
              <a:rPr lang="en-US" dirty="0"/>
              <a:t>Management and</a:t>
            </a:r>
            <a:br>
              <a:rPr lang="en-US" dirty="0"/>
            </a:br>
            <a:r>
              <a:rPr lang="en-US" dirty="0"/>
              <a:t>Resource Coordination </a:t>
            </a:r>
            <a:r>
              <a:rPr lang="en-US" sz="1800" dirty="0"/>
              <a:t>(5 of 5)</a:t>
            </a:r>
          </a:p>
        </p:txBody>
      </p:sp>
    </p:spTree>
    <p:extLst>
      <p:ext uri="{BB962C8B-B14F-4D97-AF65-F5344CB8AC3E}">
        <p14:creationId xmlns:p14="http://schemas.microsoft.com/office/powerpoint/2010/main" val="2327331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8"/>
          <p:cNvSpPr>
            <a:spLocks noGrp="1" noChangeArrowheads="1"/>
          </p:cNvSpPr>
          <p:nvPr>
            <p:ph type="title"/>
          </p:nvPr>
        </p:nvSpPr>
        <p:spPr/>
        <p:txBody>
          <a:bodyPr/>
          <a:lstStyle/>
          <a:p>
            <a:r>
              <a:rPr lang="en-US" dirty="0"/>
              <a:t>Step 6: Implement Response</a:t>
            </a:r>
            <a:br>
              <a:rPr lang="en-US" dirty="0"/>
            </a:br>
            <a:r>
              <a:rPr lang="en-US" dirty="0"/>
              <a:t>Objectives </a:t>
            </a:r>
            <a:r>
              <a:rPr lang="en-US" sz="1800" dirty="0"/>
              <a:t>(1 of 4)</a:t>
            </a:r>
          </a:p>
        </p:txBody>
      </p:sp>
      <p:sp>
        <p:nvSpPr>
          <p:cNvPr id="31748" name="Rectangle 9"/>
          <p:cNvSpPr>
            <a:spLocks noGrp="1" noChangeArrowheads="1"/>
          </p:cNvSpPr>
          <p:nvPr>
            <p:ph idx="1"/>
          </p:nvPr>
        </p:nvSpPr>
        <p:spPr>
          <a:xfrm>
            <a:off x="469900" y="1828800"/>
            <a:ext cx="4114800" cy="4572000"/>
          </a:xfrm>
        </p:spPr>
        <p:txBody>
          <a:bodyPr/>
          <a:lstStyle/>
          <a:p>
            <a:r>
              <a:rPr lang="en-US" dirty="0"/>
              <a:t>Function: The phase where emergency responders implement the best available strategic goals and tactical objectives, which will produce the most favorable outcome</a:t>
            </a:r>
          </a:p>
        </p:txBody>
      </p:sp>
      <p:pic>
        <p:nvPicPr>
          <p:cNvPr id="31749" name="Picture 1" descr="32830_CH04_FIGF0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49800" y="1828800"/>
            <a:ext cx="3937000" cy="261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265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Introduction </a:t>
            </a:r>
            <a:r>
              <a:rPr lang="en-US" sz="1800" dirty="0"/>
              <a:t>(1 of 2)</a:t>
            </a:r>
          </a:p>
        </p:txBody>
      </p:sp>
      <p:sp>
        <p:nvSpPr>
          <p:cNvPr id="5123" name="Content Placeholder 2"/>
          <p:cNvSpPr>
            <a:spLocks noGrp="1"/>
          </p:cNvSpPr>
          <p:nvPr>
            <p:ph idx="1"/>
          </p:nvPr>
        </p:nvSpPr>
        <p:spPr/>
        <p:txBody>
          <a:bodyPr/>
          <a:lstStyle/>
          <a:p>
            <a:r>
              <a:rPr lang="en-US" dirty="0"/>
              <a:t>On-scene response operations must:</a:t>
            </a:r>
          </a:p>
          <a:p>
            <a:pPr lvl="1"/>
            <a:r>
              <a:rPr lang="en-US" dirty="0"/>
              <a:t>Be based on a structured and standardized system of protocols and procedures</a:t>
            </a:r>
          </a:p>
          <a:p>
            <a:pPr lvl="1"/>
            <a:r>
              <a:rPr lang="en-US" dirty="0"/>
              <a:t>Rely on standardized procedures to bring consistency to the tactical operation</a:t>
            </a:r>
          </a:p>
        </p:txBody>
      </p:sp>
    </p:spTree>
    <p:extLst>
      <p:ext uri="{BB962C8B-B14F-4D97-AF65-F5344CB8AC3E}">
        <p14:creationId xmlns:p14="http://schemas.microsoft.com/office/powerpoint/2010/main" val="4092070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6: Implement Response</a:t>
            </a:r>
            <a:br>
              <a:rPr lang="en-US" dirty="0"/>
            </a:br>
            <a:r>
              <a:rPr lang="en-US" dirty="0"/>
              <a:t>Objectives </a:t>
            </a:r>
            <a:r>
              <a:rPr lang="en-US" sz="1800" dirty="0"/>
              <a:t>(2 of 4)</a:t>
            </a:r>
          </a:p>
        </p:txBody>
      </p:sp>
      <p:sp>
        <p:nvSpPr>
          <p:cNvPr id="32772" name="Rectangle 9"/>
          <p:cNvSpPr>
            <a:spLocks noGrp="1" noChangeArrowheads="1"/>
          </p:cNvSpPr>
          <p:nvPr>
            <p:ph idx="1"/>
          </p:nvPr>
        </p:nvSpPr>
        <p:spPr/>
        <p:txBody>
          <a:bodyPr/>
          <a:lstStyle/>
          <a:p>
            <a:r>
              <a:rPr lang="en-US" dirty="0"/>
              <a:t>Goal: Ensure the incident priorities (i.e., rescue, incident stabilization, environmental and property protection) are accomplished in a safe, timely, and effective manner.</a:t>
            </a:r>
          </a:p>
        </p:txBody>
      </p:sp>
    </p:spTree>
    <p:extLst>
      <p:ext uri="{BB962C8B-B14F-4D97-AF65-F5344CB8AC3E}">
        <p14:creationId xmlns:p14="http://schemas.microsoft.com/office/powerpoint/2010/main" val="285969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6: Implement Response</a:t>
            </a:r>
            <a:br>
              <a:rPr lang="en-US" dirty="0"/>
            </a:br>
            <a:r>
              <a:rPr lang="en-US" dirty="0"/>
              <a:t>Objectives </a:t>
            </a:r>
            <a:r>
              <a:rPr lang="en-US" sz="1800" dirty="0"/>
              <a:t>(3 of 4)</a:t>
            </a:r>
          </a:p>
        </p:txBody>
      </p:sp>
      <p:sp>
        <p:nvSpPr>
          <p:cNvPr id="7172" name="Rectangle 9"/>
          <p:cNvSpPr>
            <a:spLocks noGrp="1" noChangeArrowheads="1"/>
          </p:cNvSpPr>
          <p:nvPr>
            <p:ph idx="1"/>
          </p:nvPr>
        </p:nvSpPr>
        <p:spPr/>
        <p:txBody>
          <a:bodyPr/>
          <a:lstStyle/>
          <a:p>
            <a:r>
              <a:rPr lang="en-US" dirty="0"/>
              <a:t>Checklist:</a:t>
            </a:r>
          </a:p>
          <a:p>
            <a:pPr lvl="1"/>
            <a:r>
              <a:rPr lang="en-US" dirty="0"/>
              <a:t>Implement response objectives. </a:t>
            </a:r>
          </a:p>
          <a:p>
            <a:pPr lvl="1"/>
            <a:r>
              <a:rPr lang="en-US" dirty="0"/>
              <a:t>Ensure any detection or monitoring equipment is operational and properly calibrated.</a:t>
            </a:r>
          </a:p>
        </p:txBody>
      </p:sp>
    </p:spTree>
    <p:extLst>
      <p:ext uri="{BB962C8B-B14F-4D97-AF65-F5344CB8AC3E}">
        <p14:creationId xmlns:p14="http://schemas.microsoft.com/office/powerpoint/2010/main" val="2532174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6: Implement Response</a:t>
            </a:r>
            <a:br>
              <a:rPr lang="en-US" dirty="0"/>
            </a:br>
            <a:r>
              <a:rPr lang="en-US" dirty="0"/>
              <a:t>Objectives </a:t>
            </a:r>
            <a:r>
              <a:rPr lang="en-US" sz="1800" dirty="0"/>
              <a:t>(4 of 4)</a:t>
            </a:r>
          </a:p>
        </p:txBody>
      </p:sp>
      <p:sp>
        <p:nvSpPr>
          <p:cNvPr id="7172" name="Rectangle 9"/>
          <p:cNvSpPr>
            <a:spLocks noGrp="1" noChangeArrowheads="1"/>
          </p:cNvSpPr>
          <p:nvPr>
            <p:ph idx="1"/>
          </p:nvPr>
        </p:nvSpPr>
        <p:spPr/>
        <p:txBody>
          <a:bodyPr/>
          <a:lstStyle/>
          <a:p>
            <a:r>
              <a:rPr lang="en-US"/>
              <a:t>Checklist:</a:t>
            </a:r>
          </a:p>
          <a:p>
            <a:pPr lvl="1"/>
            <a:r>
              <a:rPr lang="en-US"/>
              <a:t>Ensure entry teams have been briefed prior to being allowed to enter the hot zone.</a:t>
            </a:r>
          </a:p>
          <a:p>
            <a:pPr lvl="1"/>
            <a:r>
              <a:rPr lang="en-US"/>
              <a:t>Conduct regular monitoring of the hazard area to determine if conditions are changing. </a:t>
            </a:r>
            <a:endParaRPr lang="en-US" dirty="0"/>
          </a:p>
        </p:txBody>
      </p:sp>
    </p:spTree>
    <p:extLst>
      <p:ext uri="{BB962C8B-B14F-4D97-AF65-F5344CB8AC3E}">
        <p14:creationId xmlns:p14="http://schemas.microsoft.com/office/powerpoint/2010/main" val="3689768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8"/>
          <p:cNvSpPr>
            <a:spLocks noGrp="1" noChangeArrowheads="1"/>
          </p:cNvSpPr>
          <p:nvPr>
            <p:ph type="title"/>
          </p:nvPr>
        </p:nvSpPr>
        <p:spPr/>
        <p:txBody>
          <a:bodyPr/>
          <a:lstStyle/>
          <a:p>
            <a:r>
              <a:rPr lang="en-US" dirty="0"/>
              <a:t>Step 7: </a:t>
            </a:r>
            <a:r>
              <a:rPr lang="en-US" dirty="0" err="1"/>
              <a:t>Decon</a:t>
            </a:r>
            <a:r>
              <a:rPr lang="en-US" dirty="0"/>
              <a:t> and Clean-Up</a:t>
            </a:r>
            <a:br>
              <a:rPr lang="en-US" dirty="0"/>
            </a:br>
            <a:r>
              <a:rPr lang="en-US" dirty="0"/>
              <a:t>Operations </a:t>
            </a:r>
            <a:r>
              <a:rPr lang="en-US" sz="1800" dirty="0"/>
              <a:t>(1 of 4)</a:t>
            </a:r>
          </a:p>
        </p:txBody>
      </p:sp>
      <p:sp>
        <p:nvSpPr>
          <p:cNvPr id="7172" name="Rectangle 9"/>
          <p:cNvSpPr>
            <a:spLocks noGrp="1" noChangeArrowheads="1"/>
          </p:cNvSpPr>
          <p:nvPr>
            <p:ph idx="1"/>
          </p:nvPr>
        </p:nvSpPr>
        <p:spPr/>
        <p:txBody>
          <a:bodyPr/>
          <a:lstStyle/>
          <a:p>
            <a:r>
              <a:rPr lang="en-US"/>
              <a:t>Function: Decontamination (decon) is the process of making personnel, equipment, and supplies safe by reducing or eliminating harmful substances (i.e., contaminants) that are present when entering and working in contaminated areas (i.e., hot zone or inner perimeter).</a:t>
            </a:r>
            <a:endParaRPr lang="en-US" dirty="0"/>
          </a:p>
        </p:txBody>
      </p:sp>
    </p:spTree>
    <p:extLst>
      <p:ext uri="{BB962C8B-B14F-4D97-AF65-F5344CB8AC3E}">
        <p14:creationId xmlns:p14="http://schemas.microsoft.com/office/powerpoint/2010/main" val="3890009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7: </a:t>
            </a:r>
            <a:r>
              <a:rPr lang="en-US" dirty="0" err="1"/>
              <a:t>Decon</a:t>
            </a:r>
            <a:r>
              <a:rPr lang="en-US" dirty="0"/>
              <a:t> and Clean-Up</a:t>
            </a:r>
            <a:br>
              <a:rPr lang="en-US" dirty="0"/>
            </a:br>
            <a:r>
              <a:rPr lang="en-US" dirty="0"/>
              <a:t>Operations </a:t>
            </a:r>
            <a:r>
              <a:rPr lang="en-US" sz="1800" dirty="0"/>
              <a:t>(2 of 4)</a:t>
            </a:r>
          </a:p>
        </p:txBody>
      </p:sp>
      <p:sp>
        <p:nvSpPr>
          <p:cNvPr id="7172" name="Rectangle 9"/>
          <p:cNvSpPr>
            <a:spLocks noGrp="1" noChangeArrowheads="1"/>
          </p:cNvSpPr>
          <p:nvPr>
            <p:ph idx="1"/>
          </p:nvPr>
        </p:nvSpPr>
        <p:spPr/>
        <p:txBody>
          <a:bodyPr/>
          <a:lstStyle/>
          <a:p>
            <a:r>
              <a:rPr lang="en-US" dirty="0"/>
              <a:t>Goal: Ensure the safety of both emergency responders and the public by reducing the level of contamination on scene and minimizing the potential for secondary contamination beyond the incident scene.</a:t>
            </a:r>
          </a:p>
        </p:txBody>
      </p:sp>
    </p:spTree>
    <p:extLst>
      <p:ext uri="{BB962C8B-B14F-4D97-AF65-F5344CB8AC3E}">
        <p14:creationId xmlns:p14="http://schemas.microsoft.com/office/powerpoint/2010/main" val="3527961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7: </a:t>
            </a:r>
            <a:r>
              <a:rPr lang="en-US" dirty="0" err="1"/>
              <a:t>Decon</a:t>
            </a:r>
            <a:r>
              <a:rPr lang="en-US" dirty="0"/>
              <a:t> and Clean-Up</a:t>
            </a:r>
            <a:br>
              <a:rPr lang="en-US" dirty="0"/>
            </a:br>
            <a:r>
              <a:rPr lang="en-US" dirty="0"/>
              <a:t>Operations </a:t>
            </a:r>
            <a:r>
              <a:rPr lang="en-US" sz="1800" dirty="0"/>
              <a:t>(3 of 4)</a:t>
            </a:r>
          </a:p>
        </p:txBody>
      </p:sp>
      <p:sp>
        <p:nvSpPr>
          <p:cNvPr id="7172" name="Rectangle 9"/>
          <p:cNvSpPr>
            <a:spLocks noGrp="1" noChangeArrowheads="1"/>
          </p:cNvSpPr>
          <p:nvPr>
            <p:ph idx="1"/>
          </p:nvPr>
        </p:nvSpPr>
        <p:spPr/>
        <p:txBody>
          <a:bodyPr/>
          <a:lstStyle/>
          <a:p>
            <a:r>
              <a:rPr lang="en-US" dirty="0"/>
              <a:t>Checklist:</a:t>
            </a:r>
          </a:p>
          <a:p>
            <a:pPr lvl="1"/>
            <a:r>
              <a:rPr lang="en-US" dirty="0"/>
              <a:t>Ensure the technical </a:t>
            </a:r>
            <a:r>
              <a:rPr lang="en-US" dirty="0" err="1"/>
              <a:t>decon</a:t>
            </a:r>
            <a:r>
              <a:rPr lang="en-US" dirty="0"/>
              <a:t> operations are coordinated with tactical operations.</a:t>
            </a:r>
          </a:p>
          <a:p>
            <a:pPr lvl="1"/>
            <a:r>
              <a:rPr lang="en-US" dirty="0"/>
              <a:t>Incidents involving large numbers of contaminated or potentially contaminated individuals will require the establishment of a mass </a:t>
            </a:r>
            <a:r>
              <a:rPr lang="en-US" dirty="0" err="1"/>
              <a:t>decon</a:t>
            </a:r>
            <a:r>
              <a:rPr lang="en-US" dirty="0"/>
              <a:t> operation following the basic principles of mass casualty </a:t>
            </a:r>
            <a:r>
              <a:rPr lang="en-US" dirty="0" err="1"/>
              <a:t>decon</a:t>
            </a:r>
            <a:r>
              <a:rPr lang="en-US" dirty="0"/>
              <a:t>.</a:t>
            </a:r>
          </a:p>
        </p:txBody>
      </p:sp>
    </p:spTree>
    <p:extLst>
      <p:ext uri="{BB962C8B-B14F-4D97-AF65-F5344CB8AC3E}">
        <p14:creationId xmlns:p14="http://schemas.microsoft.com/office/powerpoint/2010/main" val="2885226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7: </a:t>
            </a:r>
            <a:r>
              <a:rPr lang="en-US" dirty="0" err="1"/>
              <a:t>Decon</a:t>
            </a:r>
            <a:r>
              <a:rPr lang="en-US" dirty="0"/>
              <a:t> and Clean-Up</a:t>
            </a:r>
            <a:br>
              <a:rPr lang="en-US" dirty="0"/>
            </a:br>
            <a:r>
              <a:rPr lang="en-US" dirty="0"/>
              <a:t>Operations </a:t>
            </a:r>
            <a:r>
              <a:rPr lang="en-US" sz="1800" dirty="0"/>
              <a:t>(4 of 4)</a:t>
            </a:r>
          </a:p>
        </p:txBody>
      </p:sp>
      <p:sp>
        <p:nvSpPr>
          <p:cNvPr id="7172" name="Rectangle 9"/>
          <p:cNvSpPr>
            <a:spLocks noGrp="1" noChangeArrowheads="1"/>
          </p:cNvSpPr>
          <p:nvPr>
            <p:ph idx="1"/>
          </p:nvPr>
        </p:nvSpPr>
        <p:spPr/>
        <p:txBody>
          <a:bodyPr/>
          <a:lstStyle/>
          <a:p>
            <a:r>
              <a:rPr lang="en-US" dirty="0"/>
              <a:t>Checklist:</a:t>
            </a:r>
          </a:p>
          <a:p>
            <a:pPr lvl="1"/>
            <a:r>
              <a:rPr lang="en-US" dirty="0"/>
              <a:t>Ensure proper </a:t>
            </a:r>
            <a:r>
              <a:rPr lang="en-US" dirty="0" err="1"/>
              <a:t>decon</a:t>
            </a:r>
            <a:r>
              <a:rPr lang="en-US" dirty="0"/>
              <a:t> of all personnel before they leave the scene.</a:t>
            </a:r>
          </a:p>
          <a:p>
            <a:pPr lvl="1"/>
            <a:r>
              <a:rPr lang="en-US" dirty="0"/>
              <a:t>Establish a plan to clean up or dispose of contaminated supplies and equipment before cleaning up the site of a release. </a:t>
            </a:r>
          </a:p>
        </p:txBody>
      </p:sp>
    </p:spTree>
    <p:extLst>
      <p:ext uri="{BB962C8B-B14F-4D97-AF65-F5344CB8AC3E}">
        <p14:creationId xmlns:p14="http://schemas.microsoft.com/office/powerpoint/2010/main" val="3230505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8"/>
          <p:cNvSpPr>
            <a:spLocks noGrp="1" noChangeArrowheads="1"/>
          </p:cNvSpPr>
          <p:nvPr>
            <p:ph type="title"/>
          </p:nvPr>
        </p:nvSpPr>
        <p:spPr/>
        <p:txBody>
          <a:bodyPr/>
          <a:lstStyle/>
          <a:p>
            <a:r>
              <a:rPr lang="en-US" dirty="0"/>
              <a:t>Step 8: Terminate the Incident</a:t>
            </a:r>
            <a:br>
              <a:rPr lang="en-US" dirty="0"/>
            </a:br>
            <a:r>
              <a:rPr lang="en-US" sz="1800" dirty="0"/>
              <a:t>(1 of 4)</a:t>
            </a:r>
          </a:p>
        </p:txBody>
      </p:sp>
      <p:sp>
        <p:nvSpPr>
          <p:cNvPr id="39940" name="Rectangle 9"/>
          <p:cNvSpPr>
            <a:spLocks noGrp="1" noChangeArrowheads="1"/>
          </p:cNvSpPr>
          <p:nvPr>
            <p:ph idx="1"/>
          </p:nvPr>
        </p:nvSpPr>
        <p:spPr/>
        <p:txBody>
          <a:bodyPr/>
          <a:lstStyle/>
          <a:p>
            <a:r>
              <a:rPr lang="en-US" dirty="0"/>
              <a:t>Function: To terminate emergency response activities and begin the initiation of post-emergency response operations (PERO)</a:t>
            </a:r>
          </a:p>
        </p:txBody>
      </p:sp>
    </p:spTree>
    <p:extLst>
      <p:ext uri="{BB962C8B-B14F-4D97-AF65-F5344CB8AC3E}">
        <p14:creationId xmlns:p14="http://schemas.microsoft.com/office/powerpoint/2010/main" val="822981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8: Terminate the Incident</a:t>
            </a:r>
            <a:br>
              <a:rPr lang="en-US" dirty="0"/>
            </a:br>
            <a:r>
              <a:rPr lang="en-US" sz="1800" dirty="0"/>
              <a:t>(2 of 4)</a:t>
            </a:r>
          </a:p>
        </p:txBody>
      </p:sp>
      <p:sp>
        <p:nvSpPr>
          <p:cNvPr id="40964" name="Rectangle 9"/>
          <p:cNvSpPr>
            <a:spLocks noGrp="1" noChangeArrowheads="1"/>
          </p:cNvSpPr>
          <p:nvPr>
            <p:ph idx="1"/>
          </p:nvPr>
        </p:nvSpPr>
        <p:spPr/>
        <p:txBody>
          <a:bodyPr/>
          <a:lstStyle/>
          <a:p>
            <a:r>
              <a:rPr lang="en-US" dirty="0"/>
              <a:t>Goal: Ensure overall command is transferred to the proper agency when the emergency is terminated and all post-incident administrative activities are completed per local policies and procedures. </a:t>
            </a:r>
          </a:p>
        </p:txBody>
      </p:sp>
    </p:spTree>
    <p:extLst>
      <p:ext uri="{BB962C8B-B14F-4D97-AF65-F5344CB8AC3E}">
        <p14:creationId xmlns:p14="http://schemas.microsoft.com/office/powerpoint/2010/main" val="311817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8: Terminate the Incident</a:t>
            </a:r>
            <a:br>
              <a:rPr lang="en-US" dirty="0"/>
            </a:br>
            <a:r>
              <a:rPr lang="en-US" sz="1800" dirty="0"/>
              <a:t>(3 of 4)</a:t>
            </a:r>
          </a:p>
        </p:txBody>
      </p:sp>
      <p:sp>
        <p:nvSpPr>
          <p:cNvPr id="7172" name="Rectangle 9"/>
          <p:cNvSpPr>
            <a:spLocks noGrp="1" noChangeArrowheads="1"/>
          </p:cNvSpPr>
          <p:nvPr>
            <p:ph idx="1"/>
          </p:nvPr>
        </p:nvSpPr>
        <p:spPr/>
        <p:txBody>
          <a:bodyPr/>
          <a:lstStyle/>
          <a:p>
            <a:r>
              <a:rPr lang="en-US" dirty="0"/>
              <a:t>Checklist:</a:t>
            </a:r>
          </a:p>
          <a:p>
            <a:pPr lvl="1"/>
            <a:r>
              <a:rPr lang="en-US" dirty="0"/>
              <a:t>Account for all personnel before securing emergency operations.</a:t>
            </a:r>
          </a:p>
          <a:p>
            <a:pPr lvl="1"/>
            <a:r>
              <a:rPr lang="en-US" dirty="0"/>
              <a:t>Conduct incident debriefing session for on-scene response personnel. </a:t>
            </a:r>
          </a:p>
          <a:p>
            <a:pPr lvl="1"/>
            <a:r>
              <a:rPr lang="en-US" dirty="0"/>
              <a:t>Ensure command is formally transferred from the lead response agency to the lead agency for all post-emergency response operations.</a:t>
            </a:r>
          </a:p>
        </p:txBody>
      </p:sp>
    </p:spTree>
    <p:extLst>
      <p:ext uri="{BB962C8B-B14F-4D97-AF65-F5344CB8AC3E}">
        <p14:creationId xmlns:p14="http://schemas.microsoft.com/office/powerpoint/2010/main" val="362461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Introduction </a:t>
            </a:r>
            <a:r>
              <a:rPr lang="en-US" sz="1800" dirty="0"/>
              <a:t>(2 of 2)</a:t>
            </a:r>
          </a:p>
        </p:txBody>
      </p:sp>
      <p:sp>
        <p:nvSpPr>
          <p:cNvPr id="5123" name="Content Placeholder 2"/>
          <p:cNvSpPr>
            <a:spLocks noGrp="1"/>
          </p:cNvSpPr>
          <p:nvPr>
            <p:ph idx="1"/>
          </p:nvPr>
        </p:nvSpPr>
        <p:spPr/>
        <p:txBody>
          <a:bodyPr/>
          <a:lstStyle/>
          <a:p>
            <a:r>
              <a:rPr lang="en-US" dirty="0"/>
              <a:t>The Eight Step Process</a:t>
            </a:r>
            <a:r>
              <a:rPr lang="en-US" baseline="30000" dirty="0"/>
              <a:t>©</a:t>
            </a:r>
            <a:r>
              <a:rPr lang="en-US" dirty="0"/>
              <a:t> is widely used throughout the country by governmental and private sector hazardous materials response teams for the tactical management of hazardous materials emergencies.</a:t>
            </a:r>
          </a:p>
        </p:txBody>
      </p:sp>
    </p:spTree>
    <p:extLst>
      <p:ext uri="{BB962C8B-B14F-4D97-AF65-F5344CB8AC3E}">
        <p14:creationId xmlns:p14="http://schemas.microsoft.com/office/powerpoint/2010/main" val="935492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Step 8: Terminate the Incident</a:t>
            </a:r>
            <a:br>
              <a:rPr lang="en-US" dirty="0"/>
            </a:br>
            <a:r>
              <a:rPr lang="en-US" sz="1800" dirty="0"/>
              <a:t>(4 of 4)</a:t>
            </a:r>
          </a:p>
        </p:txBody>
      </p:sp>
      <p:sp>
        <p:nvSpPr>
          <p:cNvPr id="7172" name="Rectangle 9"/>
          <p:cNvSpPr>
            <a:spLocks noGrp="1" noChangeArrowheads="1"/>
          </p:cNvSpPr>
          <p:nvPr>
            <p:ph idx="1"/>
          </p:nvPr>
        </p:nvSpPr>
        <p:spPr/>
        <p:txBody>
          <a:bodyPr/>
          <a:lstStyle/>
          <a:p>
            <a:r>
              <a:rPr lang="en-US" dirty="0"/>
              <a:t>Checklist:</a:t>
            </a:r>
          </a:p>
          <a:p>
            <a:pPr lvl="1"/>
            <a:r>
              <a:rPr lang="en-US" dirty="0"/>
              <a:t>Ensure public safety units are aware of any hazards remaining at the incident scene in the event emergency responders must return to the scene.</a:t>
            </a:r>
          </a:p>
          <a:p>
            <a:pPr lvl="1"/>
            <a:r>
              <a:rPr lang="en-US" dirty="0"/>
              <a:t>Ensure the elements of the response are documented.</a:t>
            </a:r>
          </a:p>
          <a:p>
            <a:pPr lvl="1"/>
            <a:r>
              <a:rPr lang="en-US" dirty="0"/>
              <a:t>Ensure all emergency equipment is decontaminated, </a:t>
            </a:r>
            <a:r>
              <a:rPr lang="en-US" dirty="0" err="1"/>
              <a:t>reserviced</a:t>
            </a:r>
            <a:r>
              <a:rPr lang="en-US" dirty="0"/>
              <a:t>, inspected, and placed back in service.</a:t>
            </a:r>
          </a:p>
        </p:txBody>
      </p:sp>
    </p:spTree>
    <p:extLst>
      <p:ext uri="{BB962C8B-B14F-4D97-AF65-F5344CB8AC3E}">
        <p14:creationId xmlns:p14="http://schemas.microsoft.com/office/powerpoint/2010/main" val="2618020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Summary </a:t>
            </a:r>
            <a:r>
              <a:rPr lang="en-US" sz="1800" dirty="0"/>
              <a:t>(1 of 4)</a:t>
            </a:r>
          </a:p>
        </p:txBody>
      </p:sp>
      <p:sp>
        <p:nvSpPr>
          <p:cNvPr id="3" name="Content Placeholder 2"/>
          <p:cNvSpPr>
            <a:spLocks noGrp="1"/>
          </p:cNvSpPr>
          <p:nvPr>
            <p:ph idx="1"/>
          </p:nvPr>
        </p:nvSpPr>
        <p:spPr/>
        <p:txBody>
          <a:bodyPr/>
          <a:lstStyle/>
          <a:p>
            <a:r>
              <a:rPr lang="en-US" dirty="0"/>
              <a:t>Emergency response operations at incidents involving hazardous materials must always be based on a structured and standardized system of response protocols and procedures.</a:t>
            </a:r>
          </a:p>
        </p:txBody>
      </p:sp>
    </p:spTree>
    <p:extLst>
      <p:ext uri="{BB962C8B-B14F-4D97-AF65-F5344CB8AC3E}">
        <p14:creationId xmlns:p14="http://schemas.microsoft.com/office/powerpoint/2010/main" val="149236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Summary </a:t>
            </a:r>
            <a:r>
              <a:rPr lang="en-US" sz="1800" dirty="0"/>
              <a:t>(2 of 4)</a:t>
            </a:r>
          </a:p>
        </p:txBody>
      </p:sp>
      <p:sp>
        <p:nvSpPr>
          <p:cNvPr id="3" name="Content Placeholder 2"/>
          <p:cNvSpPr>
            <a:spLocks noGrp="1"/>
          </p:cNvSpPr>
          <p:nvPr>
            <p:ph idx="1"/>
          </p:nvPr>
        </p:nvSpPr>
        <p:spPr/>
        <p:txBody>
          <a:bodyPr/>
          <a:lstStyle/>
          <a:p>
            <a:r>
              <a:rPr lang="en-US" dirty="0"/>
              <a:t>The Eight Step Process</a:t>
            </a:r>
            <a:r>
              <a:rPr lang="en-US" baseline="30000" dirty="0"/>
              <a:t>©</a:t>
            </a:r>
            <a:r>
              <a:rPr lang="en-US" dirty="0"/>
              <a:t> is a tool used for the tactical management of hazardous materials emergencies.</a:t>
            </a:r>
          </a:p>
          <a:p>
            <a:r>
              <a:rPr lang="en-US" dirty="0"/>
              <a:t>Although the level of equipment, training, and personnel may vary among organizations, there are fundamental functions and tasks that must be evaluated and implemented on a consistent basis.</a:t>
            </a:r>
          </a:p>
        </p:txBody>
      </p:sp>
    </p:spTree>
    <p:extLst>
      <p:ext uri="{BB962C8B-B14F-4D97-AF65-F5344CB8AC3E}">
        <p14:creationId xmlns:p14="http://schemas.microsoft.com/office/powerpoint/2010/main" val="4040897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Summary </a:t>
            </a:r>
            <a:r>
              <a:rPr lang="en-US" sz="1800" dirty="0"/>
              <a:t>(3 of 4)</a:t>
            </a:r>
          </a:p>
        </p:txBody>
      </p:sp>
      <p:sp>
        <p:nvSpPr>
          <p:cNvPr id="3" name="Content Placeholder 2"/>
          <p:cNvSpPr>
            <a:spLocks noGrp="1"/>
          </p:cNvSpPr>
          <p:nvPr>
            <p:ph idx="1"/>
          </p:nvPr>
        </p:nvSpPr>
        <p:spPr/>
        <p:txBody>
          <a:bodyPr/>
          <a:lstStyle/>
          <a:p>
            <a:r>
              <a:rPr lang="en-US" dirty="0"/>
              <a:t>The eight functions within the Eight Step Process</a:t>
            </a:r>
            <a:r>
              <a:rPr lang="en-US" baseline="30000" dirty="0"/>
              <a:t>©</a:t>
            </a:r>
            <a:r>
              <a:rPr lang="en-US" dirty="0"/>
              <a:t> are:</a:t>
            </a:r>
          </a:p>
          <a:p>
            <a:pPr lvl="1"/>
            <a:r>
              <a:rPr lang="en-US" dirty="0"/>
              <a:t>Site management and control</a:t>
            </a:r>
          </a:p>
          <a:p>
            <a:pPr lvl="1"/>
            <a:r>
              <a:rPr lang="en-US" dirty="0"/>
              <a:t>Identify the problem</a:t>
            </a:r>
          </a:p>
          <a:p>
            <a:pPr lvl="1"/>
            <a:r>
              <a:rPr lang="en-US" dirty="0"/>
              <a:t>Hazard assessment and risk evaluation</a:t>
            </a:r>
          </a:p>
          <a:p>
            <a:pPr lvl="1"/>
            <a:r>
              <a:rPr lang="en-US" dirty="0"/>
              <a:t>Select personal protective clothing and equipment</a:t>
            </a:r>
          </a:p>
        </p:txBody>
      </p:sp>
    </p:spTree>
    <p:extLst>
      <p:ext uri="{BB962C8B-B14F-4D97-AF65-F5344CB8AC3E}">
        <p14:creationId xmlns:p14="http://schemas.microsoft.com/office/powerpoint/2010/main" val="2176282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Summary </a:t>
            </a:r>
            <a:r>
              <a:rPr lang="en-US" sz="1800" dirty="0"/>
              <a:t>(4 of 4)</a:t>
            </a:r>
          </a:p>
        </p:txBody>
      </p:sp>
      <p:sp>
        <p:nvSpPr>
          <p:cNvPr id="47107" name="Content Placeholder 2"/>
          <p:cNvSpPr>
            <a:spLocks noGrp="1"/>
          </p:cNvSpPr>
          <p:nvPr>
            <p:ph idx="1"/>
          </p:nvPr>
        </p:nvSpPr>
        <p:spPr/>
        <p:txBody>
          <a:bodyPr/>
          <a:lstStyle/>
          <a:p>
            <a:r>
              <a:rPr lang="en-US" dirty="0"/>
              <a:t>The eight functions within the Eight Step Process</a:t>
            </a:r>
            <a:r>
              <a:rPr lang="en-US" baseline="30000" dirty="0"/>
              <a:t>©</a:t>
            </a:r>
            <a:r>
              <a:rPr lang="en-US" dirty="0"/>
              <a:t> are:</a:t>
            </a:r>
          </a:p>
          <a:p>
            <a:pPr lvl="1"/>
            <a:r>
              <a:rPr lang="en-US" dirty="0"/>
              <a:t>Information management and resource coordination</a:t>
            </a:r>
          </a:p>
          <a:p>
            <a:pPr lvl="1"/>
            <a:r>
              <a:rPr lang="en-US" dirty="0"/>
              <a:t>Implement response objectives</a:t>
            </a:r>
          </a:p>
          <a:p>
            <a:pPr lvl="1"/>
            <a:r>
              <a:rPr lang="en-US" dirty="0" err="1"/>
              <a:t>Decon</a:t>
            </a:r>
            <a:r>
              <a:rPr lang="en-US" dirty="0"/>
              <a:t> and </a:t>
            </a:r>
            <a:r>
              <a:rPr lang="en-US" dirty="0" err="1"/>
              <a:t>clean-up</a:t>
            </a:r>
            <a:r>
              <a:rPr lang="en-US" dirty="0"/>
              <a:t> operations</a:t>
            </a:r>
          </a:p>
          <a:p>
            <a:pPr lvl="1"/>
            <a:r>
              <a:rPr lang="en-US" dirty="0"/>
              <a:t>Terminate the incident</a:t>
            </a:r>
          </a:p>
        </p:txBody>
      </p:sp>
    </p:spTree>
    <p:extLst>
      <p:ext uri="{BB962C8B-B14F-4D97-AF65-F5344CB8AC3E}">
        <p14:creationId xmlns:p14="http://schemas.microsoft.com/office/powerpoint/2010/main" val="369616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noGrp="1" noChangeArrowheads="1"/>
          </p:cNvSpPr>
          <p:nvPr>
            <p:ph type="title"/>
          </p:nvPr>
        </p:nvSpPr>
        <p:spPr/>
        <p:txBody>
          <a:bodyPr/>
          <a:lstStyle/>
          <a:p>
            <a:r>
              <a:rPr lang="en-US" dirty="0"/>
              <a:t>Making the Transition </a:t>
            </a:r>
            <a:r>
              <a:rPr lang="en-US" sz="1800" dirty="0"/>
              <a:t>(1 of 2)</a:t>
            </a:r>
          </a:p>
        </p:txBody>
      </p:sp>
      <p:sp>
        <p:nvSpPr>
          <p:cNvPr id="7172" name="Rectangle 9"/>
          <p:cNvSpPr>
            <a:spLocks noGrp="1" noChangeArrowheads="1"/>
          </p:cNvSpPr>
          <p:nvPr>
            <p:ph idx="1"/>
          </p:nvPr>
        </p:nvSpPr>
        <p:spPr/>
        <p:txBody>
          <a:bodyPr/>
          <a:lstStyle/>
          <a:p>
            <a:r>
              <a:rPr lang="en-US"/>
              <a:t>Early critical factors include:</a:t>
            </a:r>
          </a:p>
          <a:p>
            <a:pPr lvl="1"/>
            <a:r>
              <a:rPr lang="en-US"/>
              <a:t>Timely establishment of command and control</a:t>
            </a:r>
          </a:p>
          <a:p>
            <a:pPr lvl="1"/>
            <a:r>
              <a:rPr lang="en-US"/>
              <a:t>Responder recognition of clues indicating hazardous materials</a:t>
            </a:r>
          </a:p>
          <a:p>
            <a:pPr lvl="1"/>
            <a:r>
              <a:rPr lang="en-US"/>
              <a:t>Quickly gaining scene control and removing bystanders from problem</a:t>
            </a:r>
            <a:endParaRPr lang="en-US" dirty="0"/>
          </a:p>
        </p:txBody>
      </p:sp>
    </p:spTree>
    <p:extLst>
      <p:ext uri="{BB962C8B-B14F-4D97-AF65-F5344CB8AC3E}">
        <p14:creationId xmlns:p14="http://schemas.microsoft.com/office/powerpoint/2010/main" val="46888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Grp="1" noChangeArrowheads="1"/>
          </p:cNvSpPr>
          <p:nvPr>
            <p:ph type="title"/>
          </p:nvPr>
        </p:nvSpPr>
        <p:spPr/>
        <p:txBody>
          <a:bodyPr/>
          <a:lstStyle/>
          <a:p>
            <a:r>
              <a:rPr lang="en-US" dirty="0"/>
              <a:t>Making the Transition </a:t>
            </a:r>
            <a:r>
              <a:rPr lang="en-US" sz="1800" dirty="0"/>
              <a:t>(2 of 2)</a:t>
            </a:r>
          </a:p>
        </p:txBody>
      </p:sp>
      <p:sp>
        <p:nvSpPr>
          <p:cNvPr id="8196" name="Rectangle 9"/>
          <p:cNvSpPr>
            <a:spLocks noGrp="1" noChangeArrowheads="1"/>
          </p:cNvSpPr>
          <p:nvPr>
            <p:ph idx="1"/>
          </p:nvPr>
        </p:nvSpPr>
        <p:spPr/>
        <p:txBody>
          <a:bodyPr/>
          <a:lstStyle/>
          <a:p>
            <a:r>
              <a:rPr lang="en-US" dirty="0"/>
              <a:t>Basic considerations during the alerting, notification, and initial response phase include the following:</a:t>
            </a:r>
          </a:p>
          <a:p>
            <a:pPr lvl="1"/>
            <a:r>
              <a:rPr lang="en-US" dirty="0"/>
              <a:t>Location of the incident? </a:t>
            </a:r>
          </a:p>
          <a:p>
            <a:pPr lvl="1"/>
            <a:r>
              <a:rPr lang="en-US" dirty="0"/>
              <a:t>Available clues that </a:t>
            </a:r>
            <a:r>
              <a:rPr lang="en-US" dirty="0" err="1"/>
              <a:t>hazmats</a:t>
            </a:r>
            <a:r>
              <a:rPr lang="en-US" dirty="0"/>
              <a:t> involved? </a:t>
            </a:r>
          </a:p>
          <a:p>
            <a:pPr lvl="1"/>
            <a:r>
              <a:rPr lang="en-US" dirty="0"/>
              <a:t>Reports or physical clues of any unusual odors?</a:t>
            </a:r>
          </a:p>
          <a:p>
            <a:pPr lvl="1"/>
            <a:r>
              <a:rPr lang="en-US" dirty="0"/>
              <a:t>Any injuries or casualties involved?</a:t>
            </a:r>
          </a:p>
          <a:p>
            <a:pPr lvl="1"/>
            <a:r>
              <a:rPr lang="en-US" dirty="0"/>
              <a:t>Any initial responders down?</a:t>
            </a:r>
          </a:p>
          <a:p>
            <a:pPr lvl="1"/>
            <a:r>
              <a:rPr lang="en-US" dirty="0"/>
              <a:t>Any suspicious activity in the area?</a:t>
            </a:r>
          </a:p>
        </p:txBody>
      </p:sp>
    </p:spTree>
    <p:extLst>
      <p:ext uri="{BB962C8B-B14F-4D97-AF65-F5344CB8AC3E}">
        <p14:creationId xmlns:p14="http://schemas.microsoft.com/office/powerpoint/2010/main" val="211627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Grp="1" noChangeArrowheads="1"/>
          </p:cNvSpPr>
          <p:nvPr>
            <p:ph type="title"/>
          </p:nvPr>
        </p:nvSpPr>
        <p:spPr/>
        <p:txBody>
          <a:bodyPr/>
          <a:lstStyle/>
          <a:p>
            <a:r>
              <a:rPr lang="en-US" dirty="0"/>
              <a:t>The Eight Step Process© </a:t>
            </a:r>
            <a:r>
              <a:rPr lang="en-US" sz="1800" dirty="0"/>
              <a:t>(1 of 2)</a:t>
            </a:r>
          </a:p>
        </p:txBody>
      </p:sp>
      <p:sp>
        <p:nvSpPr>
          <p:cNvPr id="9220" name="Rectangle 9"/>
          <p:cNvSpPr>
            <a:spLocks noGrp="1" noChangeArrowheads="1"/>
          </p:cNvSpPr>
          <p:nvPr>
            <p:ph idx="1"/>
          </p:nvPr>
        </p:nvSpPr>
        <p:spPr/>
        <p:txBody>
          <a:bodyPr/>
          <a:lstStyle/>
          <a:p>
            <a:r>
              <a:rPr lang="en-US"/>
              <a:t>Outlines basic tactical functions</a:t>
            </a:r>
          </a:p>
          <a:p>
            <a:r>
              <a:rPr lang="en-US"/>
              <a:t>Flexible guideline</a:t>
            </a:r>
          </a:p>
          <a:p>
            <a:r>
              <a:rPr lang="en-US"/>
              <a:t>Recognizes that the majority of incidents involving hazardous materials are minor in nature</a:t>
            </a:r>
          </a:p>
          <a:p>
            <a:r>
              <a:rPr lang="en-US"/>
              <a:t>Expands as the scope and magnitude of the incident grows</a:t>
            </a:r>
          </a:p>
          <a:p>
            <a:r>
              <a:rPr lang="en-US"/>
              <a:t>Provides a consistent management structure</a:t>
            </a:r>
            <a:endParaRPr lang="en-US" dirty="0"/>
          </a:p>
        </p:txBody>
      </p:sp>
    </p:spTree>
    <p:extLst>
      <p:ext uri="{BB962C8B-B14F-4D97-AF65-F5344CB8AC3E}">
        <p14:creationId xmlns:p14="http://schemas.microsoft.com/office/powerpoint/2010/main" val="2952530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r>
              <a:rPr lang="en-US" dirty="0"/>
              <a:t>The Eight Step Process© </a:t>
            </a:r>
            <a:r>
              <a:rPr lang="en-US" sz="1800" dirty="0"/>
              <a:t>(2 of 2)</a:t>
            </a:r>
          </a:p>
        </p:txBody>
      </p:sp>
      <p:sp>
        <p:nvSpPr>
          <p:cNvPr id="7172" name="Rectangle 9"/>
          <p:cNvSpPr>
            <a:spLocks noGrp="1" noChangeArrowheads="1"/>
          </p:cNvSpPr>
          <p:nvPr>
            <p:ph idx="1"/>
          </p:nvPr>
        </p:nvSpPr>
        <p:spPr/>
        <p:txBody>
          <a:bodyPr/>
          <a:lstStyle/>
          <a:p>
            <a:r>
              <a:rPr lang="en-US" dirty="0"/>
              <a:t>These eight functions typically follow an implementation timeline at the incident:</a:t>
            </a:r>
          </a:p>
          <a:p>
            <a:pPr lvl="1"/>
            <a:r>
              <a:rPr lang="en-US" dirty="0"/>
              <a:t>Site management and control</a:t>
            </a:r>
          </a:p>
          <a:p>
            <a:pPr lvl="1"/>
            <a:r>
              <a:rPr lang="en-US" dirty="0"/>
              <a:t>Identify the problem</a:t>
            </a:r>
          </a:p>
          <a:p>
            <a:pPr lvl="1"/>
            <a:r>
              <a:rPr lang="en-US" dirty="0"/>
              <a:t>Hazard assessment and risk evaluation</a:t>
            </a:r>
          </a:p>
          <a:p>
            <a:pPr lvl="1"/>
            <a:r>
              <a:rPr lang="en-US" dirty="0"/>
              <a:t>Select personal protective clothing and equipment</a:t>
            </a:r>
          </a:p>
        </p:txBody>
      </p:sp>
    </p:spTree>
    <p:extLst>
      <p:ext uri="{BB962C8B-B14F-4D97-AF65-F5344CB8AC3E}">
        <p14:creationId xmlns:p14="http://schemas.microsoft.com/office/powerpoint/2010/main" val="297525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Grp="1" noChangeArrowheads="1"/>
          </p:cNvSpPr>
          <p:nvPr>
            <p:ph type="title"/>
          </p:nvPr>
        </p:nvSpPr>
        <p:spPr>
          <a:xfrm>
            <a:off x="457200" y="381000"/>
            <a:ext cx="7696200" cy="1143000"/>
          </a:xfrm>
        </p:spPr>
        <p:txBody>
          <a:bodyPr/>
          <a:lstStyle/>
          <a:p>
            <a:r>
              <a:rPr lang="en-US" dirty="0"/>
              <a:t>Step 1: Site Management</a:t>
            </a:r>
            <a:br>
              <a:rPr lang="en-US" dirty="0"/>
            </a:br>
            <a:r>
              <a:rPr lang="en-US" dirty="0"/>
              <a:t>and Control </a:t>
            </a:r>
            <a:r>
              <a:rPr lang="en-US" sz="1800" dirty="0"/>
              <a:t>(1 of 3)</a:t>
            </a:r>
          </a:p>
        </p:txBody>
      </p:sp>
      <p:sp>
        <p:nvSpPr>
          <p:cNvPr id="11268" name="Rectangle 9"/>
          <p:cNvSpPr>
            <a:spLocks noGrp="1" noChangeArrowheads="1"/>
          </p:cNvSpPr>
          <p:nvPr>
            <p:ph idx="1"/>
          </p:nvPr>
        </p:nvSpPr>
        <p:spPr>
          <a:xfrm>
            <a:off x="457200" y="1828800"/>
            <a:ext cx="4114800" cy="4572000"/>
          </a:xfrm>
        </p:spPr>
        <p:txBody>
          <a:bodyPr/>
          <a:lstStyle/>
          <a:p>
            <a:r>
              <a:rPr lang="en-US" sz="2400" dirty="0"/>
              <a:t>Function: Site management and control involves managing and securing the physical layout of the incident. </a:t>
            </a:r>
          </a:p>
          <a:p>
            <a:pPr lvl="1"/>
            <a:r>
              <a:rPr lang="en-US" sz="2100" dirty="0"/>
              <a:t>Goal: Establish the playing field so that all subsequent response operations can be implemented safety and effectively.</a:t>
            </a:r>
          </a:p>
        </p:txBody>
      </p:sp>
      <p:pic>
        <p:nvPicPr>
          <p:cNvPr id="11269" name="Picture 1" descr="32830_CH04_FIGF0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1828800"/>
            <a:ext cx="3962400" cy="2636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8058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88301_PPBG_HAZMAT4E"/>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2001:Templates:Presentations:Designs:Medical</Template>
  <TotalTime>5855</TotalTime>
  <Words>1721</Words>
  <Application>Microsoft Macintosh PowerPoint</Application>
  <PresentationFormat>On-screen Show (4:3)</PresentationFormat>
  <Paragraphs>203</Paragraphs>
  <Slides>44</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MS PGothic</vt:lpstr>
      <vt:lpstr>Arial</vt:lpstr>
      <vt:lpstr>Times</vt:lpstr>
      <vt:lpstr>Blank</vt:lpstr>
      <vt:lpstr>PowerPoint Presentation</vt:lpstr>
      <vt:lpstr>Learning Objectives Overview</vt:lpstr>
      <vt:lpstr>Introduction (1 of 2)</vt:lpstr>
      <vt:lpstr>Introduction (2 of 2)</vt:lpstr>
      <vt:lpstr>Making the Transition (1 of 2)</vt:lpstr>
      <vt:lpstr>Making the Transition (2 of 2)</vt:lpstr>
      <vt:lpstr>The Eight Step Process© (1 of 2)</vt:lpstr>
      <vt:lpstr>The Eight Step Process© (2 of 2)</vt:lpstr>
      <vt:lpstr>Step 1: Site Management and Control (1 of 3)</vt:lpstr>
      <vt:lpstr>Step 1: Site Management and Control (2 of 3)</vt:lpstr>
      <vt:lpstr>Step 1: Site Management and Control (3 of 3)</vt:lpstr>
      <vt:lpstr>Step 2: Identify the Problem (1 of 2)</vt:lpstr>
      <vt:lpstr>Step 2: Identify the Problem (2 of 2)</vt:lpstr>
      <vt:lpstr>Step 3: Hazard Assessment and Risk Evaluation (1 of 5)</vt:lpstr>
      <vt:lpstr>Step 3: Hazard Assessment and Risk Evaluation (2 of 5)</vt:lpstr>
      <vt:lpstr>Step 3: Hazard Assessment and Risk Evaluation (3 of 5)</vt:lpstr>
      <vt:lpstr>Step 3: Hazard Assessment and Risk Evaluation (4 of 5)</vt:lpstr>
      <vt:lpstr>Step 3: Hazard Assessment and Risk Evaluation (5 of 5)</vt:lpstr>
      <vt:lpstr>Step 4: Select Personal Protective Clothing (1 of 5)</vt:lpstr>
      <vt:lpstr>Step 4: Select Personal Protective Clothing (2 of 5)</vt:lpstr>
      <vt:lpstr>Step 4: Select Personal Protective Clothing (3 of 5)</vt:lpstr>
      <vt:lpstr>Step 4: Select Personal Protective Clothing (4 of 5)</vt:lpstr>
      <vt:lpstr>Step 4: Select Personal Protective Clothing (5 of 5)</vt:lpstr>
      <vt:lpstr>Step 5: Information Management and Resource Coordination (1 of 5)</vt:lpstr>
      <vt:lpstr>Step 5: Information Management and Resource Coordination (2 of 5)</vt:lpstr>
      <vt:lpstr>Step 5: Information Management and Resource Coordination (3 of 5)</vt:lpstr>
      <vt:lpstr>Step 5: Information Management and Resource Coordination (4 of 5)</vt:lpstr>
      <vt:lpstr>Step 5: Information Management and Resource Coordination (5 of 5)</vt:lpstr>
      <vt:lpstr>Step 6: Implement Response Objectives (1 of 4)</vt:lpstr>
      <vt:lpstr>Step 6: Implement Response Objectives (2 of 4)</vt:lpstr>
      <vt:lpstr>Step 6: Implement Response Objectives (3 of 4)</vt:lpstr>
      <vt:lpstr>Step 6: Implement Response Objectives (4 of 4)</vt:lpstr>
      <vt:lpstr>Step 7: Decon and Clean-Up Operations (1 of 4)</vt:lpstr>
      <vt:lpstr>Step 7: Decon and Clean-Up Operations (2 of 4)</vt:lpstr>
      <vt:lpstr>Step 7: Decon and Clean-Up Operations (3 of 4)</vt:lpstr>
      <vt:lpstr>Step 7: Decon and Clean-Up Operations (4 of 4)</vt:lpstr>
      <vt:lpstr>Step 8: Terminate the Incident (1 of 4)</vt:lpstr>
      <vt:lpstr>Step 8: Terminate the Incident (2 of 4)</vt:lpstr>
      <vt:lpstr>Step 8: Terminate the Incident (3 of 4)</vt:lpstr>
      <vt:lpstr>Step 8: Terminate the Incident (4 of 4)</vt:lpstr>
      <vt:lpstr>Summary (1 of 4)</vt:lpstr>
      <vt:lpstr>Summary (2 of 4)</vt:lpstr>
      <vt:lpstr>Summary (3 of 4)</vt:lpstr>
      <vt:lpstr>Summary (4 of 4)</vt:lpstr>
    </vt:vector>
  </TitlesOfParts>
  <Company>Copyright 2014, Jones &amp; Bartlett Learning, an Ascend Learning Company</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The Eight Step Process©: An Overview</dc:title>
  <dc:subject>Hazardous Materials: Managing the Incident</dc:subject>
  <dc:creator>Copyright 2014, Jones &amp; Bartlett Learning, an Ascend Learning Company</dc:creator>
  <cp:lastModifiedBy>Leah Corrigan</cp:lastModifiedBy>
  <cp:revision>421</cp:revision>
  <cp:lastPrinted>2003-07-06T21:01:37Z</cp:lastPrinted>
  <dcterms:created xsi:type="dcterms:W3CDTF">2003-03-11T11:32:22Z</dcterms:created>
  <dcterms:modified xsi:type="dcterms:W3CDTF">2018-06-19T15:03:46Z</dcterms:modified>
</cp:coreProperties>
</file>