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10" r:id="rId2"/>
    <p:sldId id="279" r:id="rId3"/>
    <p:sldId id="280" r:id="rId4"/>
    <p:sldId id="281" r:id="rId5"/>
    <p:sldId id="282" r:id="rId6"/>
    <p:sldId id="283" r:id="rId7"/>
    <p:sldId id="317" r:id="rId8"/>
    <p:sldId id="284" r:id="rId9"/>
    <p:sldId id="285" r:id="rId10"/>
    <p:sldId id="287" r:id="rId11"/>
    <p:sldId id="286" r:id="rId12"/>
    <p:sldId id="288" r:id="rId13"/>
    <p:sldId id="290" r:id="rId14"/>
    <p:sldId id="289"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16" r:id="rId28"/>
    <p:sldId id="303" r:id="rId29"/>
    <p:sldId id="304" r:id="rId30"/>
    <p:sldId id="305" r:id="rId31"/>
    <p:sldId id="315" r:id="rId32"/>
    <p:sldId id="306" r:id="rId33"/>
    <p:sldId id="313" r:id="rId34"/>
    <p:sldId id="314" r:id="rId35"/>
    <p:sldId id="307" r:id="rId36"/>
    <p:sldId id="312"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4"/>
    <p:restoredTop sz="91830" autoAdjust="0"/>
  </p:normalViewPr>
  <p:slideViewPr>
    <p:cSldViewPr>
      <p:cViewPr>
        <p:scale>
          <a:sx n="100" d="100"/>
          <a:sy n="100" d="100"/>
        </p:scale>
        <p:origin x="88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54BB323-D1DF-45DB-BF31-0085E561A071}" type="datetimeFigureOut">
              <a:rPr lang="en-US"/>
              <a:pPr>
                <a:defRPr/>
              </a:pPr>
              <a:t>4/15/16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104F379-92AF-42F1-9518-69A9DADE893F}" type="slidenum">
              <a:rPr lang="en-US" altLang="en-US"/>
              <a:pPr/>
              <a:t>‹#›</a:t>
            </a:fld>
            <a:endParaRPr lang="en-US" altLang="en-US"/>
          </a:p>
        </p:txBody>
      </p:sp>
    </p:spTree>
    <p:extLst>
      <p:ext uri="{BB962C8B-B14F-4D97-AF65-F5344CB8AC3E}">
        <p14:creationId xmlns:p14="http://schemas.microsoft.com/office/powerpoint/2010/main" val="413788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06D5A19-B4DF-4744-99C3-C06ACF2A27A8}" type="datetimeFigureOut">
              <a:rPr lang="en-US"/>
              <a:pPr>
                <a:defRPr/>
              </a:pPr>
              <a:t>4/15/16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E2F3B93-E512-48DA-A87D-DD53A64785FA}" type="slidenum">
              <a:rPr lang="en-US" altLang="en-US"/>
              <a:pPr/>
              <a:t>‹#›</a:t>
            </a:fld>
            <a:endParaRPr lang="en-US" altLang="en-US"/>
          </a:p>
        </p:txBody>
      </p:sp>
    </p:spTree>
    <p:extLst>
      <p:ext uri="{BB962C8B-B14F-4D97-AF65-F5344CB8AC3E}">
        <p14:creationId xmlns:p14="http://schemas.microsoft.com/office/powerpoint/2010/main" val="3357643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7D612A-B750-411E-9C55-EE3CC9DF6FA4}" type="slidenum">
              <a:rPr lang="en-US" altLang="en-US">
                <a:latin typeface="Arial" charset="0"/>
              </a:rPr>
              <a:pPr>
                <a:spcBef>
                  <a:spcPct val="0"/>
                </a:spcBef>
              </a:pPr>
              <a:t>21</a:t>
            </a:fld>
            <a:endParaRPr lang="en-US" altLang="en-US">
              <a:latin typeface="Arial" charset="0"/>
            </a:endParaRPr>
          </a:p>
        </p:txBody>
      </p:sp>
    </p:spTree>
    <p:extLst>
      <p:ext uri="{BB962C8B-B14F-4D97-AF65-F5344CB8AC3E}">
        <p14:creationId xmlns:p14="http://schemas.microsoft.com/office/powerpoint/2010/main" val="166902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E711DEE-2390-4506-962E-82FAAFED45F4}" type="slidenum">
              <a:rPr lang="en-US" altLang="en-US"/>
              <a:pPr/>
              <a:t>‹#›</a:t>
            </a:fld>
            <a:endParaRPr lang="en-US" altLang="en-US"/>
          </a:p>
        </p:txBody>
      </p:sp>
    </p:spTree>
    <p:extLst>
      <p:ext uri="{BB962C8B-B14F-4D97-AF65-F5344CB8AC3E}">
        <p14:creationId xmlns:p14="http://schemas.microsoft.com/office/powerpoint/2010/main" val="197714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2BED2B2-A7E1-40C4-86F3-F4611B92656A}" type="slidenum">
              <a:rPr lang="en-US" altLang="en-US"/>
              <a:pPr/>
              <a:t>‹#›</a:t>
            </a:fld>
            <a:endParaRPr lang="en-US" altLang="en-US"/>
          </a:p>
        </p:txBody>
      </p:sp>
    </p:spTree>
    <p:extLst>
      <p:ext uri="{BB962C8B-B14F-4D97-AF65-F5344CB8AC3E}">
        <p14:creationId xmlns:p14="http://schemas.microsoft.com/office/powerpoint/2010/main" val="283344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721B708-46E3-43EB-A719-4599AAED5CE9}" type="slidenum">
              <a:rPr lang="en-US" altLang="en-US"/>
              <a:pPr/>
              <a:t>‹#›</a:t>
            </a:fld>
            <a:endParaRPr lang="en-US" altLang="en-US"/>
          </a:p>
        </p:txBody>
      </p:sp>
    </p:spTree>
    <p:extLst>
      <p:ext uri="{BB962C8B-B14F-4D97-AF65-F5344CB8AC3E}">
        <p14:creationId xmlns:p14="http://schemas.microsoft.com/office/powerpoint/2010/main" val="396403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5D08D9E-CAC3-4411-9163-735F522E3402}" type="slidenum">
              <a:rPr lang="en-US" altLang="en-US"/>
              <a:pPr/>
              <a:t>‹#›</a:t>
            </a:fld>
            <a:endParaRPr lang="en-US" altLang="en-US"/>
          </a:p>
        </p:txBody>
      </p:sp>
    </p:spTree>
    <p:extLst>
      <p:ext uri="{BB962C8B-B14F-4D97-AF65-F5344CB8AC3E}">
        <p14:creationId xmlns:p14="http://schemas.microsoft.com/office/powerpoint/2010/main" val="109153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AF78FFD-FF11-4193-B263-E2DFB2E43003}" type="slidenum">
              <a:rPr lang="en-US" altLang="en-US"/>
              <a:pPr/>
              <a:t>‹#›</a:t>
            </a:fld>
            <a:endParaRPr lang="en-US" altLang="en-US"/>
          </a:p>
        </p:txBody>
      </p:sp>
    </p:spTree>
    <p:extLst>
      <p:ext uri="{BB962C8B-B14F-4D97-AF65-F5344CB8AC3E}">
        <p14:creationId xmlns:p14="http://schemas.microsoft.com/office/powerpoint/2010/main" val="270293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143ECBCD-1FAC-45C3-B005-C0CC3837BAC1}" type="slidenum">
              <a:rPr lang="en-US" altLang="en-US"/>
              <a:pPr/>
              <a:t>‹#›</a:t>
            </a:fld>
            <a:endParaRPr lang="en-US" altLang="en-US"/>
          </a:p>
        </p:txBody>
      </p:sp>
    </p:spTree>
    <p:extLst>
      <p:ext uri="{BB962C8B-B14F-4D97-AF65-F5344CB8AC3E}">
        <p14:creationId xmlns:p14="http://schemas.microsoft.com/office/powerpoint/2010/main" val="110677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FA6B8812-A011-401D-946D-2C7D52D0760A}" type="slidenum">
              <a:rPr lang="en-US" altLang="en-US"/>
              <a:pPr/>
              <a:t>‹#›</a:t>
            </a:fld>
            <a:endParaRPr lang="en-US" altLang="en-US"/>
          </a:p>
        </p:txBody>
      </p:sp>
    </p:spTree>
    <p:extLst>
      <p:ext uri="{BB962C8B-B14F-4D97-AF65-F5344CB8AC3E}">
        <p14:creationId xmlns:p14="http://schemas.microsoft.com/office/powerpoint/2010/main" val="42105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B69108C2-A859-422E-8AD2-D4AE2680B203}" type="slidenum">
              <a:rPr lang="en-US" altLang="en-US"/>
              <a:pPr/>
              <a:t>‹#›</a:t>
            </a:fld>
            <a:endParaRPr lang="en-US" altLang="en-US"/>
          </a:p>
        </p:txBody>
      </p:sp>
    </p:spTree>
    <p:extLst>
      <p:ext uri="{BB962C8B-B14F-4D97-AF65-F5344CB8AC3E}">
        <p14:creationId xmlns:p14="http://schemas.microsoft.com/office/powerpoint/2010/main" val="58733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28994C43-78D9-4941-912D-5C15ADE59C3E}" type="slidenum">
              <a:rPr lang="en-US" altLang="en-US"/>
              <a:pPr/>
              <a:t>‹#›</a:t>
            </a:fld>
            <a:endParaRPr lang="en-US" altLang="en-US"/>
          </a:p>
        </p:txBody>
      </p:sp>
    </p:spTree>
    <p:extLst>
      <p:ext uri="{BB962C8B-B14F-4D97-AF65-F5344CB8AC3E}">
        <p14:creationId xmlns:p14="http://schemas.microsoft.com/office/powerpoint/2010/main" val="32793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46FAB031-3457-444F-A142-C61B221DB896}" type="slidenum">
              <a:rPr lang="en-US" altLang="en-US"/>
              <a:pPr/>
              <a:t>‹#›</a:t>
            </a:fld>
            <a:endParaRPr lang="en-US" altLang="en-US"/>
          </a:p>
        </p:txBody>
      </p:sp>
    </p:spTree>
    <p:extLst>
      <p:ext uri="{BB962C8B-B14F-4D97-AF65-F5344CB8AC3E}">
        <p14:creationId xmlns:p14="http://schemas.microsoft.com/office/powerpoint/2010/main" val="424156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E9F35F57-B799-4CBF-9AFC-D91A33B83E0A}" type="slidenum">
              <a:rPr lang="en-US" altLang="en-US"/>
              <a:pPr/>
              <a:t>‹#›</a:t>
            </a:fld>
            <a:endParaRPr lang="en-US" altLang="en-US"/>
          </a:p>
        </p:txBody>
      </p:sp>
    </p:spTree>
    <p:extLst>
      <p:ext uri="{BB962C8B-B14F-4D97-AF65-F5344CB8AC3E}">
        <p14:creationId xmlns:p14="http://schemas.microsoft.com/office/powerpoint/2010/main" val="18379831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4F0EF03-F6F6-492F-A014-F16806E77B08}" type="slidenum">
              <a:rPr lang="en-US" altLang="en-US"/>
              <a:pPr/>
              <a:t>‹#›</a:t>
            </a:fld>
            <a:endParaRPr lang="en-US" altLang="en-US"/>
          </a:p>
        </p:txBody>
      </p:sp>
      <p:pic>
        <p:nvPicPr>
          <p:cNvPr id="1031" name="Picture 7" descr="botto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08675"/>
            <a:ext cx="9144000"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descr="\\Astro\users\Public Health\Ancillaries\Buchbinder_90868\Prepped PPTs\90868_PPBG_text.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08"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533400" y="685801"/>
            <a:ext cx="3962400" cy="2514599"/>
          </a:xfrm>
          <a:ln>
            <a:noFill/>
          </a:ln>
        </p:spPr>
        <p:txBody>
          <a:bodyPr/>
          <a:lstStyle/>
          <a:p>
            <a:r>
              <a:rPr lang="en-US" altLang="en-US" dirty="0">
                <a:solidFill>
                  <a:schemeClr val="bg1"/>
                </a:solidFill>
                <a:ea typeface="ＭＳ Ｐゴシック" pitchFamily="34" charset="-128"/>
              </a:rPr>
              <a:t>Chapter 1</a:t>
            </a:r>
          </a:p>
        </p:txBody>
      </p:sp>
      <p:sp>
        <p:nvSpPr>
          <p:cNvPr id="4099" name="Subtitle 2"/>
          <p:cNvSpPr>
            <a:spLocks noGrp="1"/>
          </p:cNvSpPr>
          <p:nvPr>
            <p:ph type="subTitle" idx="1"/>
          </p:nvPr>
        </p:nvSpPr>
        <p:spPr>
          <a:xfrm>
            <a:off x="533400" y="3200400"/>
            <a:ext cx="3962400" cy="3124200"/>
          </a:xfrm>
        </p:spPr>
        <p:txBody>
          <a:bodyPr/>
          <a:lstStyle/>
          <a:p>
            <a:r>
              <a:rPr lang="en-US" altLang="en-US" dirty="0">
                <a:solidFill>
                  <a:schemeClr val="bg1"/>
                </a:solidFill>
                <a:latin typeface="Times New Roman" panose="02020603050405020304" pitchFamily="18" charset="0"/>
                <a:ea typeface="ＭＳ Ｐゴシック" pitchFamily="34" charset="-128"/>
              </a:rPr>
              <a:t>An Overview of Health Care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72192" y="5334000"/>
            <a:ext cx="1545390" cy="523220"/>
          </a:xfrm>
          <a:prstGeom prst="rect">
            <a:avLst/>
          </a:prstGeom>
          <a:noFill/>
        </p:spPr>
        <p:txBody>
          <a:bodyPr wrap="none" rtlCol="0">
            <a:spAutoFit/>
          </a:bodyPr>
          <a:lstStyle/>
          <a:p>
            <a:r>
              <a:rPr lang="en-US" sz="2800" dirty="0" smtClean="0">
                <a:latin typeface="+mj-lt"/>
              </a:rPr>
              <a:t>Table 1-2</a:t>
            </a:r>
            <a:endParaRPr lang="en-US" sz="2800" dirty="0">
              <a:latin typeface="+mj-lt"/>
            </a:endParaRPr>
          </a:p>
        </p:txBody>
      </p:sp>
      <p:pic>
        <p:nvPicPr>
          <p:cNvPr id="2" name="Picture 1" descr="9781284109504_CH01_TAB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38200"/>
            <a:ext cx="8039405" cy="4389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r>
              <a:rPr lang="en-US" altLang="en-US" dirty="0">
                <a:latin typeface="Times New Roman" panose="02020603050405020304" pitchFamily="18" charset="0"/>
                <a:ea typeface="ＭＳ Ｐゴシック" pitchFamily="34" charset="-128"/>
              </a:rPr>
              <a:t>Planning</a:t>
            </a:r>
          </a:p>
        </p:txBody>
      </p:sp>
      <p:sp>
        <p:nvSpPr>
          <p:cNvPr id="1433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This function requires the manager to set a direction and determine what needs to be accomplished. It means setting priorities and determining performance targets.</a:t>
            </a:r>
          </a:p>
          <a:p>
            <a:endParaRPr lang="en-US" altLang="en-US" dirty="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Organizing</a:t>
            </a:r>
          </a:p>
        </p:txBody>
      </p:sp>
      <p:sp>
        <p:nvSpPr>
          <p:cNvPr id="15363" name="Content Placeholder 2"/>
          <p:cNvSpPr>
            <a:spLocks noGrp="1"/>
          </p:cNvSpPr>
          <p:nvPr>
            <p:ph idx="1"/>
          </p:nvPr>
        </p:nvSpPr>
        <p:spPr/>
        <p:txBody>
          <a:bodyPr/>
          <a:lstStyle/>
          <a:p>
            <a:r>
              <a:rPr lang="en-US" altLang="en-US" sz="3100" dirty="0">
                <a:latin typeface="Times New Roman" panose="02020603050405020304" pitchFamily="18" charset="0"/>
                <a:ea typeface="ＭＳ Ｐゴシック" pitchFamily="34" charset="-128"/>
              </a:rPr>
              <a:t>Refers to the overall design of the organization or the specific division, unit, or service for which the manager is responsible. Further, it means designating reporting relationships and intentional patterns of interaction. Determining positions, teamwork assignments, and distribution of authority and responsibility are critical components of this function.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Staffing</a:t>
            </a:r>
          </a:p>
        </p:txBody>
      </p:sp>
      <p:sp>
        <p:nvSpPr>
          <p:cNvPr id="16387"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Acquiring and retaining human resources.</a:t>
            </a:r>
          </a:p>
          <a:p>
            <a:r>
              <a:rPr lang="en-US" altLang="en-US" dirty="0">
                <a:latin typeface="Times New Roman" panose="02020603050405020304" pitchFamily="18" charset="0"/>
                <a:ea typeface="ＭＳ Ｐゴシック" pitchFamily="34" charset="-128"/>
              </a:rPr>
              <a:t>Developing and maintaining the workforce through various strategies and tactics.</a:t>
            </a:r>
          </a:p>
          <a:p>
            <a:endParaRPr lang="en-US" altLang="en-US" dirty="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Controlling and Directing</a:t>
            </a:r>
          </a:p>
        </p:txBody>
      </p:sp>
      <p:sp>
        <p:nvSpPr>
          <p:cNvPr id="17411" name="Content Placeholder 2"/>
          <p:cNvSpPr>
            <a:spLocks noGrp="1"/>
          </p:cNvSpPr>
          <p:nvPr>
            <p:ph idx="1"/>
          </p:nvPr>
        </p:nvSpPr>
        <p:spPr/>
        <p:txBody>
          <a:bodyPr/>
          <a:lstStyle/>
          <a:p>
            <a:r>
              <a:rPr lang="en-US" altLang="en-US" b="1" dirty="0">
                <a:latin typeface="Times New Roman" panose="02020603050405020304" pitchFamily="18" charset="0"/>
                <a:ea typeface="ＭＳ Ｐゴシック" pitchFamily="34" charset="-128"/>
              </a:rPr>
              <a:t>Controlling:</a:t>
            </a:r>
            <a:r>
              <a:rPr lang="en-US" altLang="en-US" dirty="0">
                <a:latin typeface="Times New Roman" panose="02020603050405020304" pitchFamily="18" charset="0"/>
                <a:ea typeface="ＭＳ Ｐゴシック" pitchFamily="34" charset="-128"/>
              </a:rPr>
              <a:t> monitoring staff activities and performance and taking the appropriate actions for corrective action to increase performance.</a:t>
            </a:r>
          </a:p>
          <a:p>
            <a:r>
              <a:rPr lang="en-US" altLang="en-US" b="1" dirty="0">
                <a:latin typeface="Times New Roman" panose="02020603050405020304" pitchFamily="18" charset="0"/>
                <a:ea typeface="ＭＳ Ｐゴシック" pitchFamily="34" charset="-128"/>
              </a:rPr>
              <a:t>Directing:</a:t>
            </a:r>
            <a:r>
              <a:rPr lang="en-US" altLang="en-US" dirty="0">
                <a:latin typeface="Times New Roman" panose="02020603050405020304" pitchFamily="18" charset="0"/>
                <a:ea typeface="ＭＳ Ｐゴシック" pitchFamily="34" charset="-128"/>
              </a:rPr>
              <a:t> initiating action in the organization through effective leadership and motivation of, and communication with, subordinates.</a:t>
            </a:r>
          </a:p>
          <a:p>
            <a:endParaRPr lang="en-US" altLang="en-US" dirty="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solidFill>
                  <a:schemeClr val="tx1"/>
                </a:solidFill>
                <a:latin typeface="Times New Roman" panose="02020603050405020304" pitchFamily="18" charset="0"/>
                <a:ea typeface="ＭＳ Ｐゴシック" pitchFamily="34" charset="-128"/>
              </a:rPr>
              <a:t>Decision Making</a:t>
            </a:r>
            <a:endParaRPr lang="en-US" altLang="en-US" dirty="0">
              <a:latin typeface="Times New Roman" panose="02020603050405020304" pitchFamily="18" charset="0"/>
              <a:ea typeface="ＭＳ Ｐゴシック" pitchFamily="34" charset="-128"/>
            </a:endParaRPr>
          </a:p>
        </p:txBody>
      </p:sp>
      <p:sp>
        <p:nvSpPr>
          <p:cNvPr id="18435"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This function is critical to all of the aforementioned management functions and means making effective decisions based on consideration of benefits and the drawbacks of alternatives.</a:t>
            </a:r>
          </a:p>
          <a:p>
            <a:endParaRPr lang="en-US" altLang="en-US" dirty="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solidFill>
                  <a:schemeClr val="tx1"/>
                </a:solidFill>
                <a:latin typeface="Times New Roman" panose="02020603050405020304" pitchFamily="18" charset="0"/>
                <a:ea typeface="ＭＳ Ｐゴシック" pitchFamily="34" charset="-128"/>
              </a:rPr>
              <a:t>Competencies: Conceptual Skills</a:t>
            </a:r>
            <a:endParaRPr lang="en-US" altLang="en-US" dirty="0">
              <a:latin typeface="Times New Roman" panose="02020603050405020304" pitchFamily="18" charset="0"/>
              <a:ea typeface="ＭＳ Ｐゴシック" pitchFamily="34" charset="-128"/>
            </a:endParaRPr>
          </a:p>
        </p:txBody>
      </p:sp>
      <p:sp>
        <p:nvSpPr>
          <p:cNvPr id="1945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Those skills that involve the ability to critically analyze and solve complex problems. </a:t>
            </a:r>
          </a:p>
          <a:p>
            <a:r>
              <a:rPr lang="en-US" altLang="en-US" dirty="0">
                <a:latin typeface="Times New Roman" panose="02020603050405020304" pitchFamily="18" charset="0"/>
                <a:ea typeface="ＭＳ Ｐゴシック" pitchFamily="34" charset="-128"/>
              </a:rPr>
              <a:t>Examples: </a:t>
            </a:r>
          </a:p>
          <a:p>
            <a:pPr lvl="1"/>
            <a:r>
              <a:rPr lang="en-US" altLang="en-US" dirty="0">
                <a:latin typeface="Times New Roman" panose="02020603050405020304" pitchFamily="18" charset="0"/>
                <a:ea typeface="ＭＳ Ｐゴシック" pitchFamily="34" charset="-128"/>
              </a:rPr>
              <a:t>a manager conducts an analysis of the best way to provide a service</a:t>
            </a:r>
          </a:p>
          <a:p>
            <a:pPr lvl="1"/>
            <a:r>
              <a:rPr lang="en-US" altLang="en-US" dirty="0">
                <a:latin typeface="Times New Roman" panose="02020603050405020304" pitchFamily="18" charset="0"/>
                <a:ea typeface="ＭＳ Ｐゴシック" pitchFamily="34" charset="-128"/>
              </a:rPr>
              <a:t>a manager determines a strategy to reduce patient complaints regarding food service</a:t>
            </a:r>
          </a:p>
          <a:p>
            <a:pPr>
              <a:buFontTx/>
              <a:buNone/>
            </a:pPr>
            <a:endParaRPr lang="en-US" altLang="en-US" dirty="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Competencies: Technical Skills</a:t>
            </a:r>
          </a:p>
        </p:txBody>
      </p:sp>
      <p:sp>
        <p:nvSpPr>
          <p:cNvPr id="20483"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Those skills that reflect expertise or ability to perform a specific work task. </a:t>
            </a:r>
          </a:p>
          <a:p>
            <a:r>
              <a:rPr lang="en-US" altLang="en-US" dirty="0">
                <a:latin typeface="Times New Roman" panose="02020603050405020304" pitchFamily="18" charset="0"/>
                <a:ea typeface="ＭＳ Ｐゴシック" pitchFamily="34" charset="-128"/>
              </a:rPr>
              <a:t>Examples: </a:t>
            </a:r>
          </a:p>
          <a:p>
            <a:pPr lvl="1"/>
            <a:r>
              <a:rPr lang="en-US" altLang="en-US" dirty="0">
                <a:latin typeface="Times New Roman" panose="02020603050405020304" pitchFamily="18" charset="0"/>
                <a:ea typeface="ＭＳ Ｐゴシック" pitchFamily="34" charset="-128"/>
              </a:rPr>
              <a:t>a manager develops and implements a new incentive compensation program for staff</a:t>
            </a:r>
          </a:p>
          <a:p>
            <a:pPr lvl="1"/>
            <a:r>
              <a:rPr lang="en-US" altLang="en-US" dirty="0">
                <a:latin typeface="Times New Roman" panose="02020603050405020304" pitchFamily="18" charset="0"/>
                <a:ea typeface="ＭＳ Ｐゴシック" pitchFamily="34" charset="-128"/>
              </a:rPr>
              <a:t>a manager designs and implements modifications to a computer-based staffing model</a:t>
            </a:r>
          </a:p>
          <a:p>
            <a:pPr>
              <a:buFontTx/>
              <a:buNone/>
            </a:pPr>
            <a:endParaRPr lang="en-US" altLang="en-US" dirty="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Competencies: Interpersonal Skills</a:t>
            </a:r>
          </a:p>
        </p:txBody>
      </p:sp>
      <p:sp>
        <p:nvSpPr>
          <p:cNvPr id="21507" name="Content Placeholder 2"/>
          <p:cNvSpPr>
            <a:spLocks noGrp="1"/>
          </p:cNvSpPr>
          <p:nvPr>
            <p:ph idx="1"/>
          </p:nvPr>
        </p:nvSpPr>
        <p:spPr>
          <a:xfrm>
            <a:off x="457200" y="1447800"/>
            <a:ext cx="8229600" cy="4419600"/>
          </a:xfrm>
        </p:spPr>
        <p:txBody>
          <a:bodyPr/>
          <a:lstStyle/>
          <a:p>
            <a:r>
              <a:rPr lang="en-US" altLang="en-US" sz="2800" dirty="0">
                <a:latin typeface="Times New Roman" panose="02020603050405020304" pitchFamily="18" charset="0"/>
                <a:ea typeface="ＭＳ Ｐゴシック" pitchFamily="34" charset="-128"/>
              </a:rPr>
              <a:t>Those skills that enable a manager to communicate with and work well with other individuals, regardless of whether they are peers, supervisors, or subordinates. </a:t>
            </a:r>
          </a:p>
          <a:p>
            <a:r>
              <a:rPr lang="en-US" altLang="en-US" sz="2800" dirty="0">
                <a:latin typeface="Times New Roman" panose="02020603050405020304" pitchFamily="18" charset="0"/>
                <a:ea typeface="ＭＳ Ｐゴシック" pitchFamily="34" charset="-128"/>
              </a:rPr>
              <a:t>Examples: </a:t>
            </a:r>
          </a:p>
          <a:p>
            <a:pPr lvl="1"/>
            <a:r>
              <a:rPr lang="en-US" altLang="en-US" sz="2600" dirty="0">
                <a:latin typeface="Times New Roman" panose="02020603050405020304" pitchFamily="18" charset="0"/>
                <a:ea typeface="ＭＳ Ｐゴシック" pitchFamily="34" charset="-128"/>
              </a:rPr>
              <a:t>A manager counsels an employee whose performance is below expectations.</a:t>
            </a:r>
          </a:p>
          <a:p>
            <a:pPr lvl="1"/>
            <a:r>
              <a:rPr lang="en-US" altLang="en-US" sz="2600" dirty="0">
                <a:latin typeface="Times New Roman" panose="02020603050405020304" pitchFamily="18" charset="0"/>
                <a:ea typeface="ＭＳ Ｐゴシック" pitchFamily="34" charset="-128"/>
              </a:rPr>
              <a:t>A manager communicates to subordinates the desired performance level for a service for the next fiscal year.</a:t>
            </a:r>
          </a:p>
          <a:p>
            <a:pPr>
              <a:buFontTx/>
              <a:buNone/>
            </a:pPr>
            <a:endParaRPr lang="en-US" altLang="en-US" dirty="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Hierarchy and Control</a:t>
            </a:r>
          </a:p>
        </p:txBody>
      </p:sp>
      <p:sp>
        <p:nvSpPr>
          <p:cNvPr id="22531"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Management positions exist at lower levels, middle-management levels, and upper levels, i.e., senior management. </a:t>
            </a:r>
          </a:p>
          <a:p>
            <a:r>
              <a:rPr lang="en-US" altLang="en-US" sz="3100" b="1" dirty="0">
                <a:latin typeface="Times New Roman" panose="02020603050405020304" pitchFamily="18" charset="0"/>
                <a:ea typeface="ＭＳ Ｐゴシック" pitchFamily="34" charset="-128"/>
              </a:rPr>
              <a:t>Hierarchy of management </a:t>
            </a:r>
            <a:r>
              <a:rPr lang="en-US" altLang="en-US" sz="3100" dirty="0">
                <a:latin typeface="Times New Roman" panose="02020603050405020304" pitchFamily="18" charset="0"/>
                <a:ea typeface="ＭＳ Ｐゴシック" pitchFamily="34" charset="-128"/>
              </a:rPr>
              <a:t>means that authority, or power, is delegated downward in the organization, and that lower-level managers have less authority than higher-level managers whose scope of responsibility is much greater.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solidFill>
                  <a:schemeClr val="tx1"/>
                </a:solidFill>
                <a:latin typeface="Times New Roman" panose="02020603050405020304" pitchFamily="18" charset="0"/>
                <a:ea typeface="ＭＳ Ｐゴシック" pitchFamily="34" charset="-128"/>
              </a:rPr>
              <a:t>Learning Objectives</a:t>
            </a:r>
          </a:p>
        </p:txBody>
      </p:sp>
      <p:sp>
        <p:nvSpPr>
          <p:cNvPr id="5123"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Define health care management and the role of the health care manager.</a:t>
            </a:r>
          </a:p>
          <a:p>
            <a:r>
              <a:rPr lang="en-US" altLang="en-US" dirty="0">
                <a:latin typeface="Times New Roman" panose="02020603050405020304" pitchFamily="18" charset="0"/>
                <a:ea typeface="ＭＳ Ｐゴシック" pitchFamily="34" charset="-128"/>
              </a:rPr>
              <a:t>Differentiate among the functions, roles, and responsibilities of health care managers.</a:t>
            </a:r>
          </a:p>
          <a:p>
            <a:r>
              <a:rPr lang="en-US" altLang="en-US" dirty="0">
                <a:latin typeface="Times New Roman" panose="02020603050405020304" pitchFamily="18" charset="0"/>
                <a:ea typeface="ＭＳ Ｐゴシック" pitchFamily="34" charset="-128"/>
              </a:rPr>
              <a:t>Compare and contrast the key competencies of health care managers.</a:t>
            </a:r>
          </a:p>
          <a:p>
            <a:r>
              <a:rPr lang="en-US" altLang="en-US" dirty="0">
                <a:latin typeface="Times New Roman" panose="02020603050405020304" pitchFamily="18" charset="0"/>
                <a:ea typeface="ＭＳ Ｐゴシック" pitchFamily="34" charset="-128"/>
              </a:rPr>
              <a:t>Identify current areas of research in health care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Vertical Structure </a:t>
            </a:r>
          </a:p>
        </p:txBody>
      </p:sp>
      <p:sp>
        <p:nvSpPr>
          <p:cNvPr id="23555"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Size and complexity of the specific health services organization will dictate the particular structure. </a:t>
            </a:r>
          </a:p>
          <a:p>
            <a:r>
              <a:rPr lang="en-US" altLang="en-US" sz="3100" dirty="0">
                <a:latin typeface="Times New Roman" panose="02020603050405020304" pitchFamily="18" charset="0"/>
                <a:ea typeface="ＭＳ Ｐゴシック" pitchFamily="34" charset="-128"/>
              </a:rPr>
              <a:t>Larger organizations—such as large community hospitals, hospital systems, and academic medical centers—will likely have deep vertical structures reflecting varying levels of administrative control for the organization.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Matrix Structure</a:t>
            </a:r>
          </a:p>
        </p:txBody>
      </p:sp>
      <p:sp>
        <p:nvSpPr>
          <p:cNvPr id="2457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These include </a:t>
            </a:r>
            <a:r>
              <a:rPr lang="en-US" altLang="en-US" b="1" dirty="0">
                <a:latin typeface="Times New Roman" panose="02020603050405020304" pitchFamily="18" charset="0"/>
                <a:ea typeface="ＭＳ Ｐゴシック" pitchFamily="34" charset="-128"/>
              </a:rPr>
              <a:t>team-based</a:t>
            </a:r>
            <a:r>
              <a:rPr lang="en-US" altLang="en-US" dirty="0">
                <a:latin typeface="Times New Roman" panose="02020603050405020304" pitchFamily="18" charset="0"/>
                <a:ea typeface="ＭＳ Ｐゴシック" pitchFamily="34" charset="-128"/>
              </a:rPr>
              <a:t> models and </a:t>
            </a:r>
            <a:r>
              <a:rPr lang="en-US" altLang="en-US" b="1" dirty="0">
                <a:latin typeface="Times New Roman" panose="02020603050405020304" pitchFamily="18" charset="0"/>
                <a:ea typeface="ＭＳ Ｐゴシック" pitchFamily="34" charset="-128"/>
              </a:rPr>
              <a:t>service line management </a:t>
            </a:r>
            <a:r>
              <a:rPr lang="en-US" altLang="en-US" dirty="0">
                <a:latin typeface="Times New Roman" panose="02020603050405020304" pitchFamily="18" charset="0"/>
                <a:ea typeface="ＭＳ Ｐゴシック" pitchFamily="34" charset="-128"/>
              </a:rPr>
              <a:t>models.</a:t>
            </a:r>
          </a:p>
          <a:p>
            <a:r>
              <a:rPr lang="en-US" altLang="en-US" dirty="0">
                <a:latin typeface="Times New Roman" panose="02020603050405020304" pitchFamily="18" charset="0"/>
                <a:ea typeface="ＭＳ Ｐゴシック" pitchFamily="34" charset="-128"/>
              </a:rPr>
              <a:t>The </a:t>
            </a:r>
            <a:r>
              <a:rPr lang="en-US" altLang="en-US" b="1" dirty="0">
                <a:latin typeface="Times New Roman" panose="02020603050405020304" pitchFamily="18" charset="0"/>
                <a:ea typeface="ＭＳ Ｐゴシック" pitchFamily="34" charset="-128"/>
              </a:rPr>
              <a:t>matrix model </a:t>
            </a:r>
            <a:r>
              <a:rPr lang="en-US" altLang="en-US" dirty="0">
                <a:latin typeface="Times New Roman" panose="02020603050405020304" pitchFamily="18" charset="0"/>
                <a:ea typeface="ＭＳ Ｐゴシック" pitchFamily="34" charset="-128"/>
              </a:rPr>
              <a:t>recognizes:</a:t>
            </a:r>
          </a:p>
          <a:p>
            <a:pPr lvl="1"/>
            <a:r>
              <a:rPr lang="en-US" altLang="en-US" dirty="0">
                <a:latin typeface="Times New Roman" panose="02020603050405020304" pitchFamily="18" charset="0"/>
                <a:ea typeface="ＭＳ Ｐゴシック" pitchFamily="34" charset="-128"/>
              </a:rPr>
              <a:t>that a strict functional structure may limit the organization’s flexibility to carry out the work, and </a:t>
            </a:r>
          </a:p>
          <a:p>
            <a:pPr lvl="1"/>
            <a:r>
              <a:rPr lang="en-US" altLang="en-US" dirty="0">
                <a:latin typeface="Times New Roman" panose="02020603050405020304" pitchFamily="18" charset="0"/>
                <a:ea typeface="ＭＳ Ｐゴシック" pitchFamily="34" charset="-128"/>
              </a:rPr>
              <a:t>that the expertise of other disciplines is needed on a continuous basis.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Matrix Examples</a:t>
            </a:r>
          </a:p>
        </p:txBody>
      </p:sp>
      <p:sp>
        <p:nvSpPr>
          <p:cNvPr id="26627" name="Content Placeholder 2"/>
          <p:cNvSpPr>
            <a:spLocks noGrp="1"/>
          </p:cNvSpPr>
          <p:nvPr>
            <p:ph idx="1"/>
          </p:nvPr>
        </p:nvSpPr>
        <p:spPr>
          <a:xfrm>
            <a:off x="457200" y="1447800"/>
            <a:ext cx="8229600" cy="4419600"/>
          </a:xfrm>
        </p:spPr>
        <p:txBody>
          <a:bodyPr/>
          <a:lstStyle/>
          <a:p>
            <a:r>
              <a:rPr lang="en-US" altLang="en-US" sz="3100" b="1" dirty="0">
                <a:latin typeface="Times New Roman" panose="02020603050405020304" pitchFamily="18" charset="0"/>
                <a:ea typeface="ＭＳ Ｐゴシック" pitchFamily="34" charset="-128"/>
              </a:rPr>
              <a:t>Team: </a:t>
            </a:r>
            <a:r>
              <a:rPr lang="en-US" altLang="en-US" sz="3100" dirty="0">
                <a:latin typeface="Times New Roman" panose="02020603050405020304" pitchFamily="18" charset="0"/>
                <a:ea typeface="ＭＳ Ｐゴシック" pitchFamily="34" charset="-128"/>
              </a:rPr>
              <a:t>functional staff, such as nursing and rehabilitation personnel, are assigned to a specific program such as geriatrics and report for programmatic purposes to the program director of geriatrics.</a:t>
            </a:r>
          </a:p>
          <a:p>
            <a:r>
              <a:rPr lang="en-US" altLang="en-US" sz="3100" b="1" dirty="0">
                <a:latin typeface="Times New Roman" panose="02020603050405020304" pitchFamily="18" charset="0"/>
                <a:ea typeface="ＭＳ Ｐゴシック" pitchFamily="34" charset="-128"/>
              </a:rPr>
              <a:t>Service Line: </a:t>
            </a:r>
            <a:r>
              <a:rPr lang="en-US" altLang="en-US" sz="3100" dirty="0">
                <a:latin typeface="Times New Roman" panose="02020603050405020304" pitchFamily="18" charset="0"/>
                <a:ea typeface="ＭＳ Ｐゴシック" pitchFamily="34" charset="-128"/>
              </a:rPr>
              <a:t>manager heads a specific clinical service line (e.g., cardiology) with accountability for staffing, resource acquisition, budget, and financial control.</a:t>
            </a:r>
            <a:endParaRPr lang="en-US" altLang="en-US" sz="3100" b="1" dirty="0">
              <a:latin typeface="Times New Roman" panose="02020603050405020304" pitchFamily="18" charset="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Focus of Management	</a:t>
            </a:r>
          </a:p>
        </p:txBody>
      </p:sp>
      <p:sp>
        <p:nvSpPr>
          <p:cNvPr id="27651" name="Content Placeholder 2"/>
          <p:cNvSpPr>
            <a:spLocks noGrp="1"/>
          </p:cNvSpPr>
          <p:nvPr>
            <p:ph idx="1"/>
          </p:nvPr>
        </p:nvSpPr>
        <p:spPr>
          <a:xfrm>
            <a:off x="457200" y="1447800"/>
            <a:ext cx="8229600" cy="4419600"/>
          </a:xfrm>
        </p:spPr>
        <p:txBody>
          <a:bodyPr/>
          <a:lstStyle/>
          <a:p>
            <a:r>
              <a:rPr lang="en-US" altLang="en-US" sz="3100" b="1" dirty="0">
                <a:latin typeface="Times New Roman" panose="02020603050405020304" pitchFamily="18" charset="0"/>
                <a:ea typeface="ＭＳ Ｐゴシック" pitchFamily="34" charset="-128"/>
              </a:rPr>
              <a:t>Self Management</a:t>
            </a:r>
            <a:r>
              <a:rPr lang="en-US" altLang="en-US" sz="3100" dirty="0">
                <a:latin typeface="Times New Roman" panose="02020603050405020304" pitchFamily="18" charset="0"/>
                <a:ea typeface="ＭＳ Ｐゴシック" pitchFamily="34" charset="-128"/>
              </a:rPr>
              <a:t>: the individual manager must be able to effectively manage himself or herself, as well as time, information, space, and materials; being responsive and following through with peers, supervisors, and clients.</a:t>
            </a:r>
          </a:p>
          <a:p>
            <a:r>
              <a:rPr lang="en-US" altLang="en-US" sz="3100" dirty="0">
                <a:latin typeface="Times New Roman" panose="02020603050405020304" pitchFamily="18" charset="0"/>
                <a:ea typeface="ＭＳ Ｐゴシック" pitchFamily="34" charset="-128"/>
              </a:rPr>
              <a:t>Maintaining a positive attitude and high motivation; developing and applying appropriate skills and competencies.</a:t>
            </a:r>
          </a:p>
          <a:p>
            <a:endParaRPr lang="en-US" altLang="en-US" dirty="0">
              <a:latin typeface="Times New Roman" panose="02020603050405020304" pitchFamily="18" charset="0"/>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Unit/Team Management</a:t>
            </a:r>
          </a:p>
        </p:txBody>
      </p:sp>
      <p:sp>
        <p:nvSpPr>
          <p:cNvPr id="28675"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The expertise of the manager at this level involves managing others in terms of effectively completing the work through </a:t>
            </a:r>
            <a:r>
              <a:rPr lang="en-US" altLang="en-US" sz="3100" b="1" dirty="0">
                <a:latin typeface="Times New Roman" panose="02020603050405020304" pitchFamily="18" charset="0"/>
                <a:ea typeface="ＭＳ Ｐゴシック" pitchFamily="34" charset="-128"/>
              </a:rPr>
              <a:t>task interdependence</a:t>
            </a:r>
            <a:r>
              <a:rPr lang="en-US" altLang="en-US" sz="3100" dirty="0">
                <a:latin typeface="Times New Roman" panose="02020603050405020304" pitchFamily="18" charset="0"/>
                <a:ea typeface="ＭＳ Ｐゴシック" pitchFamily="34" charset="-128"/>
              </a:rPr>
              <a:t>. </a:t>
            </a:r>
          </a:p>
          <a:p>
            <a:r>
              <a:rPr lang="en-US" altLang="en-US" sz="3100" dirty="0">
                <a:latin typeface="Times New Roman" panose="02020603050405020304" pitchFamily="18" charset="0"/>
                <a:ea typeface="ＭＳ Ｐゴシック" pitchFamily="34" charset="-128"/>
              </a:rPr>
              <a:t>Includes assigning work tasks, review and modification of assignments, monitoring and review of individual performance, and carrying out the management functions described previously.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Organizational Management</a:t>
            </a:r>
          </a:p>
        </p:txBody>
      </p:sp>
      <p:sp>
        <p:nvSpPr>
          <p:cNvPr id="2969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Managers must work together as part of the larger organization to ensure organization-wide performance and organizational viability. </a:t>
            </a:r>
          </a:p>
          <a:p>
            <a:r>
              <a:rPr lang="en-US" altLang="en-US" dirty="0">
                <a:latin typeface="Times New Roman" panose="02020603050405020304" pitchFamily="18" charset="0"/>
                <a:ea typeface="ＭＳ Ｐゴシック" pitchFamily="34" charset="-128"/>
              </a:rPr>
              <a:t>Success of the organization depends upon the success of its individual parts, and effective collaboration is needed to ensure that this occurs.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Talent Management</a:t>
            </a:r>
          </a:p>
        </p:txBody>
      </p:sp>
      <p:sp>
        <p:nvSpPr>
          <p:cNvPr id="30723"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Recruitment, retention, training, and development of highly skilled employees is critical to health care organizations.</a:t>
            </a:r>
          </a:p>
          <a:p>
            <a:r>
              <a:rPr lang="en-US" altLang="en-US" dirty="0">
                <a:latin typeface="Times New Roman" panose="02020603050405020304" pitchFamily="18" charset="0"/>
                <a:ea typeface="ＭＳ Ｐゴシック" pitchFamily="34" charset="-128"/>
              </a:rPr>
              <a:t>Health care organizations compete with each other for the brightest and the best talent.</a:t>
            </a:r>
          </a:p>
          <a:p>
            <a:r>
              <a:rPr lang="en-US" altLang="en-US" dirty="0">
                <a:latin typeface="Times New Roman" panose="02020603050405020304" pitchFamily="18" charset="0"/>
                <a:ea typeface="ＭＳ Ｐゴシック" pitchFamily="34" charset="-128"/>
              </a:rPr>
              <a:t>Managers look for and keep the talent!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ea typeface="ＭＳ Ｐゴシック" pitchFamily="34" charset="-128"/>
              </a:rPr>
              <a:t>Organizational Culture, Values, Mission, and Vision</a:t>
            </a:r>
          </a:p>
        </p:txBody>
      </p:sp>
      <p:sp>
        <p:nvSpPr>
          <p:cNvPr id="31747"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Organizational culture: the beliefs, attitudes, and behaviors that are shared among organizational members.</a:t>
            </a:r>
          </a:p>
          <a:p>
            <a:r>
              <a:rPr lang="en-US" altLang="en-US" dirty="0">
                <a:latin typeface="Times New Roman" panose="02020603050405020304" pitchFamily="18" charset="0"/>
                <a:ea typeface="ＭＳ Ｐゴシック" pitchFamily="34" charset="-128"/>
              </a:rPr>
              <a:t>Values: principles the organization believes in that guide activities.</a:t>
            </a:r>
          </a:p>
          <a:p>
            <a:r>
              <a:rPr lang="en-US" altLang="en-US" dirty="0">
                <a:latin typeface="Times New Roman" panose="02020603050405020304" pitchFamily="18" charset="0"/>
                <a:ea typeface="ＭＳ Ｐゴシック" pitchFamily="34" charset="-128"/>
              </a:rPr>
              <a:t>Mission: the organization’s purpose.</a:t>
            </a:r>
          </a:p>
          <a:p>
            <a:r>
              <a:rPr lang="en-US" altLang="en-US" dirty="0">
                <a:latin typeface="Times New Roman" panose="02020603050405020304" pitchFamily="18" charset="0"/>
                <a:ea typeface="ＭＳ Ｐゴシック" pitchFamily="34" charset="-128"/>
              </a:rPr>
              <a:t>Vision: a desired future state describing  what the HSO will be recognized and known for.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High-performance organizations are results oriented.</a:t>
            </a:r>
          </a:p>
          <a:p>
            <a:r>
              <a:rPr lang="en-US" altLang="en-US" dirty="0">
                <a:latin typeface="Times New Roman" panose="02020603050405020304" pitchFamily="18" charset="0"/>
                <a:ea typeface="ＭＳ Ｐゴシック" pitchFamily="34" charset="-128"/>
              </a:rPr>
              <a:t>One framework has pillars of excellence for the specific goals of the organization: people (employees, patients and physicians), service, quality, finance, and growth (Studer, 2003).</a:t>
            </a:r>
          </a:p>
        </p:txBody>
      </p:sp>
      <p:sp>
        <p:nvSpPr>
          <p:cNvPr id="32771" name="Title 1"/>
          <p:cNvSpPr txBox="1">
            <a:spLocks/>
          </p:cNvSpPr>
          <p:nvPr/>
        </p:nvSpPr>
        <p:spPr bwMode="auto">
          <a:xfrm>
            <a:off x="457200" y="152400"/>
            <a:ext cx="8229600"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itchFamily="18" charset="0"/>
                <a:ea typeface="ＭＳ Ｐゴシック" pitchFamily="34" charset="-128"/>
              </a:defRPr>
            </a:lvl1pPr>
            <a:lvl2pPr marL="742950" indent="-285750">
              <a:spcBef>
                <a:spcPct val="20000"/>
              </a:spcBef>
              <a:buChar char="–"/>
              <a:defRPr sz="2800">
                <a:solidFill>
                  <a:schemeClr val="tx1"/>
                </a:solidFill>
                <a:latin typeface="Times New Roman" pitchFamily="18" charset="0"/>
                <a:ea typeface="ＭＳ Ｐゴシック" pitchFamily="34" charset="-128"/>
              </a:defRPr>
            </a:lvl2pPr>
            <a:lvl3pPr marL="1143000" indent="-228600">
              <a:spcBef>
                <a:spcPct val="20000"/>
              </a:spcBef>
              <a:buChar char="•"/>
              <a:defRPr sz="2400">
                <a:solidFill>
                  <a:schemeClr val="tx1"/>
                </a:solidFill>
                <a:latin typeface="Times New Roman" pitchFamily="18"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spcBef>
                <a:spcPct val="0"/>
              </a:spcBef>
              <a:buFontTx/>
              <a:buNone/>
            </a:pPr>
            <a:r>
              <a:rPr lang="en-US" altLang="en-US" sz="4400" dirty="0">
                <a:solidFill>
                  <a:schemeClr val="tx2"/>
                </a:solidFill>
              </a:rPr>
              <a:t>Ensuring High Performance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Ensuring High Performance</a:t>
            </a:r>
          </a:p>
        </p:txBody>
      </p:sp>
      <p:sp>
        <p:nvSpPr>
          <p:cNvPr id="33795"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Another framework speaks of “champions” and the “championship process” measures of performance; including</a:t>
            </a:r>
          </a:p>
          <a:p>
            <a:pPr lvl="1"/>
            <a:r>
              <a:rPr lang="en-US" altLang="en-US" sz="2700" dirty="0">
                <a:latin typeface="Times New Roman" panose="02020603050405020304" pitchFamily="18" charset="0"/>
                <a:ea typeface="ＭＳ Ｐゴシック" pitchFamily="34" charset="-128"/>
              </a:rPr>
              <a:t>Governance and strategic management; clinical quality, including customer satisfaction; clinical organization (caregivers); financial planning; planning and marketing; information services; human resources; and plant and supplies (Griffith, 2000).</a:t>
            </a:r>
          </a:p>
          <a:p>
            <a:endParaRPr lang="en-US" altLang="en-US" dirty="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Direct vs Non-Direct Care</a:t>
            </a:r>
          </a:p>
        </p:txBody>
      </p:sp>
      <p:sp>
        <p:nvSpPr>
          <p:cNvPr id="6147" name="Content Placeholder 2"/>
          <p:cNvSpPr>
            <a:spLocks noGrp="1"/>
          </p:cNvSpPr>
          <p:nvPr>
            <p:ph idx="1"/>
          </p:nvPr>
        </p:nvSpPr>
        <p:spPr/>
        <p:txBody>
          <a:bodyPr/>
          <a:lstStyle/>
          <a:p>
            <a:r>
              <a:rPr lang="en-US" altLang="en-US" sz="3100" dirty="0">
                <a:latin typeface="Times New Roman" panose="02020603050405020304" pitchFamily="18" charset="0"/>
                <a:ea typeface="ＭＳ Ｐゴシック" pitchFamily="34" charset="-128"/>
              </a:rPr>
              <a:t>Direct care settings: provide care directly to a patient, resident, or client who seeks services from the organization.</a:t>
            </a:r>
          </a:p>
          <a:p>
            <a:r>
              <a:rPr lang="en-US" altLang="en-US" sz="3100" dirty="0">
                <a:latin typeface="Times New Roman" panose="02020603050405020304" pitchFamily="18" charset="0"/>
                <a:ea typeface="ＭＳ Ｐゴシック" pitchFamily="34" charset="-128"/>
              </a:rPr>
              <a:t>Non-direct care settings: not directly involved in providing care to persons needing health services; support the care of individuals through products and services made available to direct care settings.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28600"/>
            <a:ext cx="8229600" cy="1143000"/>
          </a:xfrm>
        </p:spPr>
        <p:txBody>
          <a:bodyPr/>
          <a:lstStyle/>
          <a:p>
            <a:r>
              <a:rPr lang="en-US" altLang="en-US" dirty="0">
                <a:latin typeface="Times New Roman" panose="02020603050405020304" pitchFamily="18" charset="0"/>
                <a:ea typeface="ＭＳ Ｐゴシック" pitchFamily="34" charset="-128"/>
              </a:rPr>
              <a:t>Stakeholders</a:t>
            </a:r>
            <a:r>
              <a:rPr lang="en-US" altLang="en-US" dirty="0">
                <a:ea typeface="ＭＳ Ｐゴシック" pitchFamily="34" charset="-128"/>
              </a:rPr>
              <a:t> </a:t>
            </a:r>
          </a:p>
        </p:txBody>
      </p:sp>
      <p:sp>
        <p:nvSpPr>
          <p:cNvPr id="34819" name="Content Placeholder 2"/>
          <p:cNvSpPr>
            <a:spLocks noGrp="1"/>
          </p:cNvSpPr>
          <p:nvPr>
            <p:ph idx="1"/>
          </p:nvPr>
        </p:nvSpPr>
        <p:spPr/>
        <p:txBody>
          <a:bodyPr/>
          <a:lstStyle/>
          <a:p>
            <a:r>
              <a:rPr lang="en-US" altLang="en-US" sz="3100" dirty="0">
                <a:latin typeface="Times New Roman" panose="02020603050405020304" pitchFamily="18" charset="0"/>
                <a:ea typeface="ＭＳ Ｐゴシック" pitchFamily="34" charset="-128"/>
              </a:rPr>
              <a:t>Stakeholders, including insurers, state and federal governments, and consumer advocacy groups, are expecting, and in many cases demanding, acceptable levels of performance in health care organizations. </a:t>
            </a:r>
          </a:p>
          <a:p>
            <a:r>
              <a:rPr lang="en-US" altLang="en-US" sz="3100" dirty="0">
                <a:latin typeface="Times New Roman" panose="02020603050405020304" pitchFamily="18" charset="0"/>
                <a:ea typeface="ＭＳ Ｐゴシック" pitchFamily="34" charset="-128"/>
              </a:rPr>
              <a:t>Want to make sure that services are provided in a safe, convenient, low­-cost, and high-quality environment.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Leadership Development and Succession Planning</a:t>
            </a:r>
            <a:endParaRPr lang="en-US" altLang="en-US" dirty="0">
              <a:ea typeface="ＭＳ Ｐゴシック" pitchFamily="34" charset="-128"/>
            </a:endParaRPr>
          </a:p>
        </p:txBody>
      </p:sp>
      <p:sp>
        <p:nvSpPr>
          <p:cNvPr id="35843" name="Content Placeholder 2"/>
          <p:cNvSpPr>
            <a:spLocks noGrp="1"/>
          </p:cNvSpPr>
          <p:nvPr>
            <p:ph idx="1"/>
          </p:nvPr>
        </p:nvSpPr>
        <p:spPr/>
        <p:txBody>
          <a:bodyPr/>
          <a:lstStyle/>
          <a:p>
            <a:r>
              <a:rPr lang="en-US" altLang="en-US" b="1" dirty="0">
                <a:latin typeface="Times New Roman" panose="02020603050405020304" pitchFamily="18" charset="0"/>
                <a:ea typeface="ＭＳ Ｐゴシック" pitchFamily="34" charset="-128"/>
              </a:rPr>
              <a:t>Leadership development</a:t>
            </a:r>
            <a:r>
              <a:rPr lang="en-US" altLang="en-US" dirty="0">
                <a:latin typeface="Times New Roman" panose="02020603050405020304" pitchFamily="18" charset="0"/>
                <a:ea typeface="ＭＳ Ｐゴシック" pitchFamily="34" charset="-128"/>
              </a:rPr>
              <a:t> is defined as educational interventions and skill-building activities designed to improve the leadership capabilities of individuals (McAlearney, 2005; Kim &amp; Thompson, 2012).</a:t>
            </a:r>
          </a:p>
          <a:p>
            <a:r>
              <a:rPr lang="en-US" altLang="en-US" dirty="0">
                <a:latin typeface="Times New Roman" panose="02020603050405020304" pitchFamily="18" charset="0"/>
                <a:ea typeface="ＭＳ Ｐゴシック" pitchFamily="34" charset="-128"/>
              </a:rPr>
              <a:t>Leadership development activities include structured courses, mentoring, 360-degree feedback, personal coaching, job enlargement.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28600"/>
            <a:ext cx="8229600" cy="1143000"/>
          </a:xfrm>
        </p:spPr>
        <p:txBody>
          <a:bodyPr/>
          <a:lstStyle/>
          <a:p>
            <a:r>
              <a:rPr lang="en-US" altLang="en-US" dirty="0">
                <a:latin typeface="Times New Roman" panose="02020603050405020304" pitchFamily="18" charset="0"/>
                <a:ea typeface="ＭＳ Ｐゴシック" pitchFamily="34" charset="-128"/>
              </a:rPr>
              <a:t>Leadership Development and Succession Planning (Cont’d.)</a:t>
            </a:r>
          </a:p>
        </p:txBody>
      </p:sp>
      <p:sp>
        <p:nvSpPr>
          <p:cNvPr id="36867" name="Content Placeholder 2"/>
          <p:cNvSpPr>
            <a:spLocks noGrp="1"/>
          </p:cNvSpPr>
          <p:nvPr>
            <p:ph idx="1"/>
          </p:nvPr>
        </p:nvSpPr>
        <p:spPr/>
        <p:txBody>
          <a:bodyPr/>
          <a:lstStyle/>
          <a:p>
            <a:r>
              <a:rPr lang="en-US" altLang="en-US" sz="3100" b="1" dirty="0">
                <a:latin typeface="Times New Roman" panose="02020603050405020304" pitchFamily="18" charset="0"/>
                <a:ea typeface="ＭＳ Ｐゴシック" pitchFamily="34" charset="-128"/>
              </a:rPr>
              <a:t>Succession planning: </a:t>
            </a:r>
            <a:r>
              <a:rPr lang="en-US" altLang="en-US" sz="3100" dirty="0">
                <a:latin typeface="Times New Roman" panose="02020603050405020304" pitchFamily="18" charset="0"/>
                <a:ea typeface="ＭＳ Ｐゴシック" pitchFamily="34" charset="-128"/>
              </a:rPr>
              <a:t>the concept of taking actions to ensure that staff can move up in management roles within the organization, in order to replace those managers who retire or move to other opportunities in other organizations. </a:t>
            </a:r>
          </a:p>
          <a:p>
            <a:r>
              <a:rPr lang="en-US" altLang="en-US" sz="3100" dirty="0">
                <a:latin typeface="Times New Roman" panose="02020603050405020304" pitchFamily="18" charset="0"/>
                <a:ea typeface="ＭＳ Ｐゴシック" pitchFamily="34" charset="-128"/>
              </a:rPr>
              <a:t>Now more than ever before, succession planning is needed at all levels, not just senior management.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Innovation and Change Management</a:t>
            </a:r>
          </a:p>
        </p:txBody>
      </p:sp>
      <p:sp>
        <p:nvSpPr>
          <p:cNvPr id="3" name="Content Placeholder 2"/>
          <p:cNvSpPr>
            <a:spLocks noGrp="1"/>
          </p:cNvSpPr>
          <p:nvPr>
            <p:ph idx="1"/>
          </p:nvPr>
        </p:nvSpPr>
        <p:spPr/>
        <p:txBody>
          <a:bodyPr/>
          <a:lstStyle/>
          <a:p>
            <a:pPr>
              <a:defRPr/>
            </a:pPr>
            <a:r>
              <a:rPr lang="en-US" dirty="0">
                <a:latin typeface="Times New Roman" panose="02020603050405020304" pitchFamily="18" charset="0"/>
              </a:rPr>
              <a:t>HSOs cannot remain static!</a:t>
            </a:r>
          </a:p>
          <a:p>
            <a:pPr>
              <a:defRPr/>
            </a:pPr>
            <a:r>
              <a:rPr lang="en-US" dirty="0">
                <a:latin typeface="Times New Roman" panose="02020603050405020304" pitchFamily="18" charset="0"/>
              </a:rPr>
              <a:t>Environmental forces require HSOs to adapt.</a:t>
            </a:r>
          </a:p>
          <a:p>
            <a:pPr>
              <a:defRPr/>
            </a:pPr>
            <a:r>
              <a:rPr lang="en-US" dirty="0">
                <a:latin typeface="Times New Roman" panose="02020603050405020304" pitchFamily="18" charset="0"/>
              </a:rPr>
              <a:t>Achieving and sustaining high performance (outcomes or results) requires making improvements to organizational structure and processes.</a:t>
            </a:r>
          </a:p>
          <a:p>
            <a:pPr marL="0" indent="0">
              <a:buFontTx/>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Innovation and Change Management (Cont’d.)</a:t>
            </a:r>
          </a:p>
        </p:txBody>
      </p:sp>
      <p:sp>
        <p:nvSpPr>
          <p:cNvPr id="38915"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Two types of innovation: management innovation and operational innovation (Hamel, 2007).</a:t>
            </a:r>
          </a:p>
          <a:p>
            <a:r>
              <a:rPr lang="en-US" altLang="en-US" dirty="0">
                <a:latin typeface="Times New Roman" panose="02020603050405020304" pitchFamily="18" charset="0"/>
                <a:ea typeface="ＭＳ Ｐゴシック" pitchFamily="34" charset="-128"/>
              </a:rPr>
              <a:t>Change management: organizational change is a structured management approach to improving the organization and its performance, and is based on knowledge of performance gaps (Thompson, 2010).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Health Care Policy</a:t>
            </a:r>
          </a:p>
        </p:txBody>
      </p:sp>
      <p:sp>
        <p:nvSpPr>
          <p:cNvPr id="39939"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Managers must be knowledgeable about health policy matters under consideration at the state and federal levels that affect  organizations and health care delivery.</a:t>
            </a:r>
          </a:p>
          <a:p>
            <a:r>
              <a:rPr lang="en-US" altLang="en-US" sz="3100" dirty="0">
                <a:latin typeface="Times New Roman" panose="02020603050405020304" pitchFamily="18" charset="0"/>
                <a:ea typeface="ＭＳ Ｐゴシック" pitchFamily="34" charset="-128"/>
              </a:rPr>
              <a:t>Often organizations have designated staff to monitor this—but the manager must stay current or lose opportunities. Professional organizations such as ACHE and MGMA help with this.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Current Research in Health Care Management</a:t>
            </a:r>
          </a:p>
        </p:txBody>
      </p:sp>
      <p:sp>
        <p:nvSpPr>
          <p:cNvPr id="40963"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Best practices of managers: employee engagement, staff acquisition and development, staff frontline empowerment, and leadership alignment and development.</a:t>
            </a:r>
          </a:p>
          <a:p>
            <a:r>
              <a:rPr lang="en-US" altLang="en-US" dirty="0">
                <a:latin typeface="Times New Roman" panose="02020603050405020304" pitchFamily="18" charset="0"/>
                <a:ea typeface="ＭＳ Ｐゴシック" pitchFamily="34" charset="-128"/>
              </a:rPr>
              <a:t>Effectiveness of leadership development programs: talent reviews, 360-degree feedback, career development planning, job rotations, developmental assignments.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Direct Care Employment Growth</a:t>
            </a:r>
          </a:p>
        </p:txBody>
      </p:sp>
      <p:sp>
        <p:nvSpPr>
          <p:cNvPr id="7171" name="Content Placeholder 2"/>
          <p:cNvSpPr>
            <a:spLocks noGrp="1"/>
          </p:cNvSpPr>
          <p:nvPr>
            <p:ph idx="1"/>
          </p:nvPr>
        </p:nvSpPr>
        <p:spPr>
          <a:xfrm>
            <a:off x="457200" y="1371600"/>
            <a:ext cx="8229600" cy="4495800"/>
          </a:xfrm>
        </p:spPr>
        <p:txBody>
          <a:bodyPr/>
          <a:lstStyle/>
          <a:p>
            <a:r>
              <a:rPr lang="en-US" altLang="en-US" sz="3100" dirty="0">
                <a:latin typeface="Times New Roman" panose="02020603050405020304" pitchFamily="18" charset="0"/>
                <a:ea typeface="ＭＳ Ｐゴシック" pitchFamily="34" charset="-128"/>
              </a:rPr>
              <a:t>The BLS projects that employment of medical and health services managers is expected to grow 23 percent from 2012 to 2022. </a:t>
            </a:r>
          </a:p>
          <a:p>
            <a:r>
              <a:rPr lang="en-US" altLang="en-US" sz="3100" dirty="0">
                <a:latin typeface="Times New Roman" panose="02020603050405020304" pitchFamily="18" charset="0"/>
                <a:ea typeface="ＭＳ Ｐゴシック" pitchFamily="34" charset="-128"/>
              </a:rPr>
              <a:t>Greatest growth in managerial positions will occur in outpatient centers, clinics, and physician practices. </a:t>
            </a:r>
          </a:p>
          <a:p>
            <a:r>
              <a:rPr lang="en-US" altLang="en-US" sz="3100" dirty="0">
                <a:latin typeface="Times New Roman" panose="02020603050405020304" pitchFamily="18" charset="0"/>
                <a:ea typeface="ＭＳ Ｐゴシック" pitchFamily="34" charset="-128"/>
              </a:rPr>
              <a:t>Largest growth numbers will be in hospitals due to size of sector.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Non-Direct Care Employment Growth</a:t>
            </a:r>
          </a:p>
        </p:txBody>
      </p:sp>
      <p:sp>
        <p:nvSpPr>
          <p:cNvPr id="8195"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Consulting firms, pharmaceutical companies, associations, and medical equipment companies provide significant assistance to direct care organizations.</a:t>
            </a:r>
          </a:p>
          <a:p>
            <a:r>
              <a:rPr lang="en-US" altLang="en-US" dirty="0">
                <a:latin typeface="Times New Roman" panose="02020603050405020304" pitchFamily="18" charset="0"/>
                <a:ea typeface="ＭＳ Ｐゴシック" pitchFamily="34" charset="-128"/>
              </a:rPr>
              <a:t>It is expected that growth will also occur in managerial positions in non-direct care settings.</a:t>
            </a:r>
          </a:p>
          <a:p>
            <a:endParaRPr lang="en-US" altLang="en-US" dirty="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Managers Needed</a:t>
            </a:r>
          </a:p>
        </p:txBody>
      </p:sp>
      <p:sp>
        <p:nvSpPr>
          <p:cNvPr id="921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Managers are needed to make certain that organizational tasks are carried out in the best way possible to achieve organizational goals; and that appropriate resources, including financial and human resources, are adequate to support the organization.</a:t>
            </a:r>
          </a:p>
          <a:p>
            <a:endParaRPr lang="en-US" altLang="en-US" dirty="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589018" y="5420380"/>
            <a:ext cx="1690562" cy="523220"/>
          </a:xfrm>
          <a:prstGeom prst="rect">
            <a:avLst/>
          </a:prstGeom>
          <a:noFill/>
        </p:spPr>
        <p:txBody>
          <a:bodyPr wrap="none" rtlCol="0">
            <a:spAutoFit/>
          </a:bodyPr>
          <a:lstStyle/>
          <a:p>
            <a:r>
              <a:rPr lang="en-US" sz="2800" dirty="0" smtClean="0">
                <a:latin typeface="+mj-lt"/>
              </a:rPr>
              <a:t>Figure </a:t>
            </a:r>
            <a:r>
              <a:rPr lang="en-US" sz="2800" dirty="0">
                <a:latin typeface="+mj-lt"/>
              </a:rPr>
              <a:t>1-</a:t>
            </a:r>
            <a:r>
              <a:rPr lang="en-US" sz="2800" dirty="0" smtClean="0">
                <a:latin typeface="+mj-lt"/>
              </a:rPr>
              <a:t>1</a:t>
            </a:r>
            <a:endParaRPr lang="en-US" sz="2800" dirty="0">
              <a:latin typeface="+mj-lt"/>
            </a:endParaRPr>
          </a:p>
        </p:txBody>
      </p:sp>
      <p:pic>
        <p:nvPicPr>
          <p:cNvPr id="2" name="Picture 1" descr="9781284109504_CH01_FIGF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57200"/>
            <a:ext cx="7131954" cy="4782038"/>
          </a:xfrm>
          <a:prstGeom prst="rect">
            <a:avLst/>
          </a:prstGeom>
        </p:spPr>
      </p:pic>
      <p:sp>
        <p:nvSpPr>
          <p:cNvPr id="4" name="TextBox 3"/>
          <p:cNvSpPr txBox="1"/>
          <p:nvPr/>
        </p:nvSpPr>
        <p:spPr>
          <a:xfrm>
            <a:off x="381000" y="5939135"/>
            <a:ext cx="8305800" cy="461665"/>
          </a:xfrm>
          <a:prstGeom prst="rect">
            <a:avLst/>
          </a:prstGeom>
          <a:noFill/>
        </p:spPr>
        <p:txBody>
          <a:bodyPr wrap="square" rtlCol="0">
            <a:spAutoFit/>
          </a:bodyPr>
          <a:lstStyle/>
          <a:p>
            <a:pPr algn="ctr"/>
            <a:r>
              <a:rPr lang="en-US" sz="1200" dirty="0">
                <a:solidFill>
                  <a:srgbClr val="000000"/>
                </a:solidFill>
                <a:latin typeface="Arial"/>
                <a:ea typeface="Arial"/>
                <a:cs typeface="Arial"/>
              </a:rPr>
              <a:t>U.S. Bureau of Labor Statistics, Employment Projections program (projected new jobs, 2012–22) </a:t>
            </a:r>
            <a:r>
              <a:rPr lang="en-US" sz="1200" dirty="0" smtClean="0">
                <a:solidFill>
                  <a:srgbClr val="000000"/>
                </a:solidFill>
                <a:latin typeface="Arial"/>
                <a:ea typeface="Arial"/>
                <a:cs typeface="Arial"/>
              </a:rPr>
              <a:t>and Occupational </a:t>
            </a:r>
            <a:r>
              <a:rPr lang="en-US" sz="1200" dirty="0">
                <a:solidFill>
                  <a:srgbClr val="000000"/>
                </a:solidFill>
                <a:latin typeface="Arial"/>
                <a:ea typeface="Arial"/>
                <a:cs typeface="Arial"/>
              </a:rPr>
              <a:t>Employment Statistics Survey (employment and median annual wages, May 2013).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72192" y="5334000"/>
            <a:ext cx="1545390" cy="523220"/>
          </a:xfrm>
          <a:prstGeom prst="rect">
            <a:avLst/>
          </a:prstGeom>
          <a:noFill/>
        </p:spPr>
        <p:txBody>
          <a:bodyPr wrap="none" rtlCol="0">
            <a:spAutoFit/>
          </a:bodyPr>
          <a:lstStyle/>
          <a:p>
            <a:r>
              <a:rPr lang="en-US" sz="2800" dirty="0" smtClean="0">
                <a:latin typeface="+mj-lt"/>
              </a:rPr>
              <a:t>Table 1</a:t>
            </a:r>
            <a:r>
              <a:rPr lang="en-US" sz="2800" dirty="0">
                <a:latin typeface="+mj-lt"/>
              </a:rPr>
              <a:t>-</a:t>
            </a:r>
            <a:r>
              <a:rPr lang="en-US" sz="2800" dirty="0" smtClean="0">
                <a:latin typeface="+mj-lt"/>
              </a:rPr>
              <a:t>1</a:t>
            </a:r>
            <a:endParaRPr lang="en-US" sz="2800" dirty="0">
              <a:latin typeface="+mj-lt"/>
            </a:endParaRPr>
          </a:p>
        </p:txBody>
      </p:sp>
      <p:pic>
        <p:nvPicPr>
          <p:cNvPr id="2" name="Picture 1" descr="9781284109504_CH01_TAB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8222118" cy="34452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Definition of Management</a:t>
            </a:r>
          </a:p>
        </p:txBody>
      </p:sp>
      <p:sp>
        <p:nvSpPr>
          <p:cNvPr id="12291"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The process, comprised of social and technical functions and activities, occurring within organizations for the purpose of accomplishing predetermined objectives through human and other resources. </a:t>
            </a:r>
          </a:p>
          <a:p>
            <a:r>
              <a:rPr lang="en-US" altLang="en-US" dirty="0">
                <a:latin typeface="Times New Roman" panose="02020603050405020304" pitchFamily="18" charset="0"/>
                <a:ea typeface="ＭＳ Ｐゴシック" pitchFamily="34" charset="-128"/>
              </a:rPr>
              <a:t>Managers work through others to accomplish organizational goals.</a:t>
            </a:r>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1602</Words>
  <Application>Microsoft Macintosh PowerPoint</Application>
  <PresentationFormat>On-screen Show (4:3)</PresentationFormat>
  <Paragraphs>114</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ＭＳ Ｐゴシック</vt:lpstr>
      <vt:lpstr>Times New Roman</vt:lpstr>
      <vt:lpstr>1_Default Design</vt:lpstr>
      <vt:lpstr>Chapter 1</vt:lpstr>
      <vt:lpstr>Learning Objectives</vt:lpstr>
      <vt:lpstr>Direct vs Non-Direct Care</vt:lpstr>
      <vt:lpstr>Direct Care Employment Growth</vt:lpstr>
      <vt:lpstr>Non-Direct Care Employment Growth</vt:lpstr>
      <vt:lpstr>Managers Needed</vt:lpstr>
      <vt:lpstr>PowerPoint Presentation</vt:lpstr>
      <vt:lpstr>PowerPoint Presentation</vt:lpstr>
      <vt:lpstr>Definition of Management</vt:lpstr>
      <vt:lpstr>PowerPoint Presentation</vt:lpstr>
      <vt:lpstr>Planning</vt:lpstr>
      <vt:lpstr>Organizing</vt:lpstr>
      <vt:lpstr>Staffing</vt:lpstr>
      <vt:lpstr>Controlling and Directing</vt:lpstr>
      <vt:lpstr>Decision Making</vt:lpstr>
      <vt:lpstr>Competencies: Conceptual Skills</vt:lpstr>
      <vt:lpstr>Competencies: Technical Skills</vt:lpstr>
      <vt:lpstr>Competencies: Interpersonal Skills</vt:lpstr>
      <vt:lpstr>Hierarchy and Control</vt:lpstr>
      <vt:lpstr>Vertical Structure </vt:lpstr>
      <vt:lpstr>Matrix Structure</vt:lpstr>
      <vt:lpstr>Matrix Examples</vt:lpstr>
      <vt:lpstr>Focus of Management </vt:lpstr>
      <vt:lpstr>Unit/Team Management</vt:lpstr>
      <vt:lpstr>Organizational Management</vt:lpstr>
      <vt:lpstr>Talent Management</vt:lpstr>
      <vt:lpstr>Organizational Culture, Values, Mission, and Vision</vt:lpstr>
      <vt:lpstr>PowerPoint Presentation</vt:lpstr>
      <vt:lpstr>Ensuring High Performance</vt:lpstr>
      <vt:lpstr>Stakeholders </vt:lpstr>
      <vt:lpstr>Leadership Development and Succession Planning</vt:lpstr>
      <vt:lpstr>Leadership Development and Succession Planning (Cont’d.)</vt:lpstr>
      <vt:lpstr>Innovation and Change Management</vt:lpstr>
      <vt:lpstr>Innovation and Change Management (Cont’d.)</vt:lpstr>
      <vt:lpstr>Health Care Policy</vt:lpstr>
      <vt:lpstr>Current Research in Health Care Management</vt:lpstr>
    </vt:vector>
  </TitlesOfParts>
  <Company>Towson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Cultural Competency and Diversity in Healthcare Management</dc:title>
  <dc:creator>buch</dc:creator>
  <cp:lastModifiedBy>Rachel DiMaggio</cp:lastModifiedBy>
  <cp:revision>73</cp:revision>
  <dcterms:created xsi:type="dcterms:W3CDTF">2006-06-12T19:17:00Z</dcterms:created>
  <dcterms:modified xsi:type="dcterms:W3CDTF">2016-04-15T14:19:12Z</dcterms:modified>
</cp:coreProperties>
</file>