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1"/>
  </p:notesMasterIdLst>
  <p:sldIdLst>
    <p:sldId id="292" r:id="rId2"/>
    <p:sldId id="257" r:id="rId3"/>
    <p:sldId id="261" r:id="rId4"/>
    <p:sldId id="293" r:id="rId5"/>
    <p:sldId id="262" r:id="rId6"/>
    <p:sldId id="263" r:id="rId7"/>
    <p:sldId id="264" r:id="rId8"/>
    <p:sldId id="265" r:id="rId9"/>
    <p:sldId id="272" r:id="rId10"/>
    <p:sldId id="267" r:id="rId11"/>
    <p:sldId id="268" r:id="rId12"/>
    <p:sldId id="273" r:id="rId13"/>
    <p:sldId id="269" r:id="rId14"/>
    <p:sldId id="274" r:id="rId15"/>
    <p:sldId id="270" r:id="rId16"/>
    <p:sldId id="275" r:id="rId17"/>
    <p:sldId id="276" r:id="rId18"/>
    <p:sldId id="266" r:id="rId19"/>
    <p:sldId id="271" r:id="rId20"/>
    <p:sldId id="277" r:id="rId21"/>
    <p:sldId id="278" r:id="rId22"/>
    <p:sldId id="279" r:id="rId23"/>
    <p:sldId id="280" r:id="rId24"/>
    <p:sldId id="281" r:id="rId25"/>
    <p:sldId id="282" r:id="rId26"/>
    <p:sldId id="294" r:id="rId27"/>
    <p:sldId id="283" r:id="rId28"/>
    <p:sldId id="284" r:id="rId29"/>
    <p:sldId id="285" r:id="rId30"/>
    <p:sldId id="286" r:id="rId31"/>
    <p:sldId id="295" r:id="rId32"/>
    <p:sldId id="287" r:id="rId33"/>
    <p:sldId id="288" r:id="rId34"/>
    <p:sldId id="289" r:id="rId35"/>
    <p:sldId id="290" r:id="rId36"/>
    <p:sldId id="296" r:id="rId37"/>
    <p:sldId id="291" r:id="rId38"/>
    <p:sldId id="260" r:id="rId39"/>
    <p:sldId id="29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m McKenzie" initials="JM" lastIdx="1" clrIdx="0">
    <p:extLst>
      <p:ext uri="{19B8F6BF-5375-455C-9EA6-DF929625EA0E}">
        <p15:presenceInfo xmlns:p15="http://schemas.microsoft.com/office/powerpoint/2012/main" userId="c1e5cbada942354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733" autoAdjust="0"/>
    <p:restoredTop sz="94674"/>
  </p:normalViewPr>
  <p:slideViewPr>
    <p:cSldViewPr snapToGrid="0" snapToObjects="1">
      <p:cViewPr varScale="1">
        <p:scale>
          <a:sx n="106" d="100"/>
          <a:sy n="106" d="100"/>
        </p:scale>
        <p:origin x="1068" y="11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7A9033-F37C-4249-95E3-D634611CB8C1}" type="datetimeFigureOut">
              <a:rPr lang="en-IN" smtClean="0"/>
              <a:t>30-06-2022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2C2FD2-7FC9-45C6-AC10-55BA55FB6DB9}" type="slidenum">
              <a:rPr lang="en-IN" smtClean="0"/>
              <a:t>‹#›</a:t>
            </a:fld>
            <a:endParaRPr lang="en-IN"/>
          </a:p>
        </p:txBody>
      </p:sp>
    </p:spTree>
    <p:extLst>
      <p:ext uri="{BB962C8B-B14F-4D97-AF65-F5344CB8AC3E}">
        <p14:creationId xmlns:p14="http://schemas.microsoft.com/office/powerpoint/2010/main" val="889276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C32C2FD2-7FC9-45C6-AC10-55BA55FB6DB9}" type="slidenum">
              <a:rPr lang="en-IN" smtClean="0"/>
              <a:t>7</a:t>
            </a:fld>
            <a:endParaRPr lang="en-IN"/>
          </a:p>
        </p:txBody>
      </p:sp>
    </p:spTree>
    <p:extLst>
      <p:ext uri="{BB962C8B-B14F-4D97-AF65-F5344CB8AC3E}">
        <p14:creationId xmlns:p14="http://schemas.microsoft.com/office/powerpoint/2010/main" val="2745082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bwMode="invGray">
      <p:bgPr>
        <a:solidFill>
          <a:srgbClr val="003B74"/>
        </a:solidFill>
        <a:effectLst/>
      </p:bgPr>
    </p:bg>
    <p:spTree>
      <p:nvGrpSpPr>
        <p:cNvPr id="1" name=""/>
        <p:cNvGrpSpPr/>
        <p:nvPr/>
      </p:nvGrpSpPr>
      <p:grpSpPr>
        <a:xfrm>
          <a:off x="0" y="0"/>
          <a:ext cx="0" cy="0"/>
          <a:chOff x="0" y="0"/>
          <a:chExt cx="0" cy="0"/>
        </a:xfrm>
      </p:grpSpPr>
      <p:sp>
        <p:nvSpPr>
          <p:cNvPr id="9" name="Rectangle 8"/>
          <p:cNvSpPr/>
          <p:nvPr/>
        </p:nvSpPr>
        <p:spPr>
          <a:xfrm>
            <a:off x="0" y="1851660"/>
            <a:ext cx="12192000" cy="37719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10" name="Rectangle 9"/>
          <p:cNvSpPr/>
          <p:nvPr/>
        </p:nvSpPr>
        <p:spPr>
          <a:xfrm>
            <a:off x="-1" y="701802"/>
            <a:ext cx="12192001" cy="10332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1"/>
          <p:cNvSpPr>
            <a:spLocks noGrp="1"/>
          </p:cNvSpPr>
          <p:nvPr>
            <p:ph type="ctrTitle" hasCustomPrompt="1"/>
          </p:nvPr>
        </p:nvSpPr>
        <p:spPr bwMode="black">
          <a:xfrm>
            <a:off x="882217" y="2200275"/>
            <a:ext cx="6421553" cy="3074670"/>
          </a:xfrm>
          <a:noFill/>
        </p:spPr>
        <p:txBody>
          <a:bodyPr lIns="0" tIns="0" rIns="0" bIns="0" anchor="ctr" anchorCtr="0">
            <a:normAutofit/>
          </a:bodyPr>
          <a:lstStyle>
            <a:lvl1pPr algn="l">
              <a:lnSpc>
                <a:spcPct val="90000"/>
              </a:lnSpc>
              <a:defRPr sz="6000" b="1">
                <a:solidFill>
                  <a:schemeClr val="tx1"/>
                </a:solidFill>
              </a:defRPr>
            </a:lvl1pPr>
          </a:lstStyle>
          <a:p>
            <a:r>
              <a:rPr lang="en-US" dirty="0"/>
              <a:t>Chapter Title</a:t>
            </a:r>
            <a:endParaRPr dirty="0"/>
          </a:p>
        </p:txBody>
      </p:sp>
      <p:sp>
        <p:nvSpPr>
          <p:cNvPr id="3" name="Subtitle 2"/>
          <p:cNvSpPr>
            <a:spLocks noGrp="1"/>
          </p:cNvSpPr>
          <p:nvPr>
            <p:ph type="subTitle" idx="1" hasCustomPrompt="1"/>
          </p:nvPr>
        </p:nvSpPr>
        <p:spPr>
          <a:xfrm>
            <a:off x="882217" y="845820"/>
            <a:ext cx="6524423" cy="777639"/>
          </a:xfrm>
        </p:spPr>
        <p:txBody>
          <a:bodyPr lIns="0" tIns="0" rIns="0" bIns="0" anchor="ctr" anchorCtr="0">
            <a:normAutofit/>
          </a:bodyPr>
          <a:lstStyle>
            <a:lvl1pPr marL="0" indent="0" algn="l">
              <a:spcBef>
                <a:spcPts val="0"/>
              </a:spcBef>
              <a:buNone/>
              <a:defRPr sz="32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1</a:t>
            </a:r>
            <a:endParaRPr dirty="0"/>
          </a:p>
        </p:txBody>
      </p:sp>
      <p:sp>
        <p:nvSpPr>
          <p:cNvPr id="7" name="Picture Placeholder 6">
            <a:extLst>
              <a:ext uri="{FF2B5EF4-FFF2-40B4-BE49-F238E27FC236}">
                <a16:creationId xmlns:a16="http://schemas.microsoft.com/office/drawing/2014/main" xmlns="" id="{EC9CFE91-0E8B-934B-8D25-5CBB7FD65D50}"/>
              </a:ext>
            </a:extLst>
          </p:cNvPr>
          <p:cNvSpPr>
            <a:spLocks noGrp="1"/>
          </p:cNvSpPr>
          <p:nvPr>
            <p:ph type="pic" sz="quarter" idx="10"/>
          </p:nvPr>
        </p:nvSpPr>
        <p:spPr>
          <a:xfrm>
            <a:off x="8100060" y="388500"/>
            <a:ext cx="3604981" cy="6081000"/>
          </a:xfrm>
        </p:spPr>
        <p:txBody>
          <a:bodyPr/>
          <a:lstStyle/>
          <a:p>
            <a:r>
              <a:rPr lang="en-US" dirty="0"/>
              <a:t>Click icon to add picture</a:t>
            </a:r>
          </a:p>
        </p:txBody>
      </p:sp>
      <p:sp>
        <p:nvSpPr>
          <p:cNvPr id="17" name="Rectangle 16">
            <a:extLst>
              <a:ext uri="{FF2B5EF4-FFF2-40B4-BE49-F238E27FC236}">
                <a16:creationId xmlns:a16="http://schemas.microsoft.com/office/drawing/2014/main" xmlns="" id="{BEEECFBC-FB4D-9945-A4FF-28E342055AC3}"/>
              </a:ext>
            </a:extLst>
          </p:cNvPr>
          <p:cNvSpPr/>
          <p:nvPr/>
        </p:nvSpPr>
        <p:spPr>
          <a:xfrm>
            <a:off x="0" y="6503670"/>
            <a:ext cx="12192000" cy="215444"/>
          </a:xfrm>
          <a:prstGeom prst="rect">
            <a:avLst/>
          </a:prstGeom>
        </p:spPr>
        <p:txBody>
          <a:bodyPr wrap="square">
            <a:spAutoFit/>
          </a:bodyPr>
          <a:lstStyle/>
          <a:p>
            <a:pPr algn="ctr"/>
            <a:r>
              <a:rPr lang="en-US" sz="800" dirty="0">
                <a:solidFill>
                  <a:schemeClr val="bg2"/>
                </a:solidFill>
                <a:latin typeface="Arial" panose="020B0604020202020204" pitchFamily="34" charset="0"/>
                <a:cs typeface="Arial" panose="020B0604020202020204" pitchFamily="34" charset="0"/>
              </a:rPr>
              <a:t>Copyright © 2023 by Jones &amp; Bartlett Learning, LLC an Ascend Learning Company. www.jblearning.com.</a:t>
            </a:r>
          </a:p>
        </p:txBody>
      </p:sp>
    </p:spTree>
    <p:extLst>
      <p:ext uri="{BB962C8B-B14F-4D97-AF65-F5344CB8AC3E}">
        <p14:creationId xmlns:p14="http://schemas.microsoft.com/office/powerpoint/2010/main" val="3263317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41E3BDFD-7FA5-2143-88E5-0CEE0A6011AD}"/>
              </a:ext>
            </a:extLst>
          </p:cNvPr>
          <p:cNvSpPr/>
          <p:nvPr/>
        </p:nvSpPr>
        <p:spPr>
          <a:xfrm>
            <a:off x="0" y="6503670"/>
            <a:ext cx="12192000" cy="215444"/>
          </a:xfrm>
          <a:prstGeom prst="rect">
            <a:avLst/>
          </a:prstGeom>
        </p:spPr>
        <p:txBody>
          <a:bodyPr wrap="square">
            <a:spAutoFit/>
          </a:bodyPr>
          <a:lstStyle/>
          <a:p>
            <a:pPr algn="ctr"/>
            <a:r>
              <a:rPr lang="en-US" sz="800" dirty="0">
                <a:latin typeface="Arial" panose="020B0604020202020204" pitchFamily="34" charset="0"/>
                <a:cs typeface="Arial" panose="020B0604020202020204" pitchFamily="34" charset="0"/>
              </a:rPr>
              <a:t>Copyright © 2023 by Jones &amp; Bartlett Learning, LLC an Ascend Learning Company. www.jblearning.com. Background texture © Bunphot/Getty Images.</a:t>
            </a:r>
          </a:p>
        </p:txBody>
      </p:sp>
      <p:sp>
        <p:nvSpPr>
          <p:cNvPr id="6" name="Rectangle 5">
            <a:extLst>
              <a:ext uri="{FF2B5EF4-FFF2-40B4-BE49-F238E27FC236}">
                <a16:creationId xmlns:a16="http://schemas.microsoft.com/office/drawing/2014/main" xmlns="" id="{A4FD052D-18CE-1249-A891-AB3E165F4441}"/>
              </a:ext>
            </a:extLst>
          </p:cNvPr>
          <p:cNvSpPr/>
          <p:nvPr/>
        </p:nvSpPr>
        <p:spPr>
          <a:xfrm>
            <a:off x="0" y="2274570"/>
            <a:ext cx="12192000" cy="1760220"/>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a:extLst>
              <a:ext uri="{FF2B5EF4-FFF2-40B4-BE49-F238E27FC236}">
                <a16:creationId xmlns:a16="http://schemas.microsoft.com/office/drawing/2014/main" xmlns="" id="{8C0E0F34-F7A9-8D4B-9F49-A76F8B00661D}"/>
              </a:ext>
            </a:extLst>
          </p:cNvPr>
          <p:cNvSpPr>
            <a:spLocks noGrp="1"/>
          </p:cNvSpPr>
          <p:nvPr>
            <p:ph type="body" sz="quarter" idx="10" hasCustomPrompt="1"/>
          </p:nvPr>
        </p:nvSpPr>
        <p:spPr>
          <a:xfrm>
            <a:off x="935038" y="2571750"/>
            <a:ext cx="10321925" cy="1165225"/>
          </a:xfrm>
        </p:spPr>
        <p:txBody>
          <a:bodyPr anchor="ctr" anchorCtr="0"/>
          <a:lstStyle>
            <a:lvl1pPr marL="0" indent="0" algn="ctr">
              <a:buNone/>
              <a:defRPr sz="4800" b="1">
                <a:solidFill>
                  <a:srgbClr val="FFFFFF"/>
                </a:solidFill>
              </a:defRPr>
            </a:lvl1pPr>
          </a:lstStyle>
          <a:p>
            <a:pPr lvl="0"/>
            <a:r>
              <a:rPr lang="en-US" dirty="0"/>
              <a:t>Divider</a:t>
            </a:r>
          </a:p>
        </p:txBody>
      </p:sp>
    </p:spTree>
    <p:extLst>
      <p:ext uri="{BB962C8B-B14F-4D97-AF65-F5344CB8AC3E}">
        <p14:creationId xmlns:p14="http://schemas.microsoft.com/office/powerpoint/2010/main" val="480908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dirty="0"/>
          </a:p>
        </p:txBody>
      </p:sp>
      <p:sp>
        <p:nvSpPr>
          <p:cNvPr id="3" name="Content Placeholder 2"/>
          <p:cNvSpPr>
            <a:spLocks noGrp="1"/>
          </p:cNvSpPr>
          <p:nvPr>
            <p:ph idx="1"/>
          </p:nvPr>
        </p:nvSpPr>
        <p:spPr>
          <a:xfrm>
            <a:off x="925830" y="1490870"/>
            <a:ext cx="10287000" cy="469904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4095486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dirty="0"/>
          </a:p>
        </p:txBody>
      </p:sp>
      <p:sp>
        <p:nvSpPr>
          <p:cNvPr id="3" name="Content Placeholder 2"/>
          <p:cNvSpPr>
            <a:spLocks noGrp="1"/>
          </p:cNvSpPr>
          <p:nvPr>
            <p:ph sz="half" idx="1"/>
          </p:nvPr>
        </p:nvSpPr>
        <p:spPr>
          <a:xfrm>
            <a:off x="914400" y="1461052"/>
            <a:ext cx="4855464" cy="47294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415368" y="1461052"/>
            <a:ext cx="4862232" cy="47294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1056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sp>
        <p:nvSpPr>
          <p:cNvPr id="3" name="Text Placeholder 2"/>
          <p:cNvSpPr>
            <a:spLocks noGrp="1"/>
          </p:cNvSpPr>
          <p:nvPr>
            <p:ph type="body" idx="1"/>
          </p:nvPr>
        </p:nvSpPr>
        <p:spPr>
          <a:xfrm>
            <a:off x="777240" y="1496187"/>
            <a:ext cx="4992624" cy="470916"/>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77240" y="2077278"/>
            <a:ext cx="4992624" cy="43908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Picture Placeholder 10">
            <a:extLst>
              <a:ext uri="{FF2B5EF4-FFF2-40B4-BE49-F238E27FC236}">
                <a16:creationId xmlns:a16="http://schemas.microsoft.com/office/drawing/2014/main" xmlns="" id="{A3169499-437D-8F4D-94AA-E2299357328F}"/>
              </a:ext>
            </a:extLst>
          </p:cNvPr>
          <p:cNvSpPr>
            <a:spLocks noGrp="1"/>
          </p:cNvSpPr>
          <p:nvPr>
            <p:ph type="pic" sz="quarter" idx="10"/>
          </p:nvPr>
        </p:nvSpPr>
        <p:spPr>
          <a:xfrm>
            <a:off x="6096000" y="1496186"/>
            <a:ext cx="5208588" cy="4556743"/>
          </a:xfrm>
        </p:spPr>
        <p:txBody>
          <a:bodyPr/>
          <a:lstStyle/>
          <a:p>
            <a:r>
              <a:rPr lang="en-US" dirty="0"/>
              <a:t>Click icon to add picture</a:t>
            </a:r>
          </a:p>
        </p:txBody>
      </p:sp>
      <p:sp>
        <p:nvSpPr>
          <p:cNvPr id="12" name="Text Placeholder 8">
            <a:extLst>
              <a:ext uri="{FF2B5EF4-FFF2-40B4-BE49-F238E27FC236}">
                <a16:creationId xmlns:a16="http://schemas.microsoft.com/office/drawing/2014/main" xmlns="" id="{B116746D-2971-C346-AB96-03BED323E049}"/>
              </a:ext>
            </a:extLst>
          </p:cNvPr>
          <p:cNvSpPr>
            <a:spLocks noGrp="1"/>
          </p:cNvSpPr>
          <p:nvPr>
            <p:ph type="body" sz="quarter" idx="11" hasCustomPrompt="1"/>
          </p:nvPr>
        </p:nvSpPr>
        <p:spPr>
          <a:xfrm>
            <a:off x="6096000" y="6142515"/>
            <a:ext cx="5208588" cy="651192"/>
          </a:xfrm>
        </p:spPr>
        <p:txBody>
          <a:bodyPr/>
          <a:lstStyle>
            <a:lvl1pPr marL="0" indent="0">
              <a:buNone/>
              <a:defRPr sz="1000"/>
            </a:lvl1pPr>
          </a:lstStyle>
          <a:p>
            <a:pPr lvl="0"/>
            <a:r>
              <a:rPr lang="en-US" dirty="0"/>
              <a:t>Credit line FPO</a:t>
            </a:r>
          </a:p>
        </p:txBody>
      </p:sp>
    </p:spTree>
    <p:extLst>
      <p:ext uri="{BB962C8B-B14F-4D97-AF65-F5344CB8AC3E}">
        <p14:creationId xmlns:p14="http://schemas.microsoft.com/office/powerpoint/2010/main" val="536896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dirty="0"/>
          </a:p>
        </p:txBody>
      </p:sp>
    </p:spTree>
    <p:extLst>
      <p:ext uri="{BB962C8B-B14F-4D97-AF65-F5344CB8AC3E}">
        <p14:creationId xmlns:p14="http://schemas.microsoft.com/office/powerpoint/2010/main" val="100958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880110" y="1510748"/>
            <a:ext cx="4246582" cy="4404625"/>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 Placeholder 8">
            <a:extLst>
              <a:ext uri="{FF2B5EF4-FFF2-40B4-BE49-F238E27FC236}">
                <a16:creationId xmlns:a16="http://schemas.microsoft.com/office/drawing/2014/main" xmlns="" id="{752B3F09-47B3-324C-BCD8-DE2A52443CC0}"/>
              </a:ext>
            </a:extLst>
          </p:cNvPr>
          <p:cNvSpPr>
            <a:spLocks noGrp="1"/>
          </p:cNvSpPr>
          <p:nvPr>
            <p:ph type="body" sz="quarter" idx="10" hasCustomPrompt="1"/>
          </p:nvPr>
        </p:nvSpPr>
        <p:spPr>
          <a:xfrm>
            <a:off x="5518150" y="6046788"/>
            <a:ext cx="5792992" cy="651192"/>
          </a:xfrm>
        </p:spPr>
        <p:txBody>
          <a:bodyPr/>
          <a:lstStyle>
            <a:lvl1pPr marL="0" indent="0">
              <a:buNone/>
              <a:defRPr sz="1000"/>
            </a:lvl1pPr>
          </a:lstStyle>
          <a:p>
            <a:pPr lvl="0"/>
            <a:r>
              <a:rPr lang="en-US" dirty="0"/>
              <a:t>Credit line FPO</a:t>
            </a:r>
          </a:p>
        </p:txBody>
      </p:sp>
      <p:sp>
        <p:nvSpPr>
          <p:cNvPr id="11" name="Picture Placeholder 10">
            <a:extLst>
              <a:ext uri="{FF2B5EF4-FFF2-40B4-BE49-F238E27FC236}">
                <a16:creationId xmlns:a16="http://schemas.microsoft.com/office/drawing/2014/main" xmlns="" id="{8A3226D5-00A8-E049-8469-4BFBE39DD467}"/>
              </a:ext>
            </a:extLst>
          </p:cNvPr>
          <p:cNvSpPr>
            <a:spLocks noGrp="1"/>
          </p:cNvSpPr>
          <p:nvPr>
            <p:ph type="pic" sz="quarter" idx="11"/>
          </p:nvPr>
        </p:nvSpPr>
        <p:spPr>
          <a:xfrm>
            <a:off x="5518150" y="1508815"/>
            <a:ext cx="5792788" cy="4404624"/>
          </a:xfrm>
        </p:spPr>
        <p:txBody>
          <a:bodyPr/>
          <a:lstStyle/>
          <a:p>
            <a:r>
              <a:rPr lang="en-US" dirty="0"/>
              <a:t>Click icon to add picture</a:t>
            </a:r>
          </a:p>
        </p:txBody>
      </p:sp>
    </p:spTree>
    <p:extLst>
      <p:ext uri="{BB962C8B-B14F-4D97-AF65-F5344CB8AC3E}">
        <p14:creationId xmlns:p14="http://schemas.microsoft.com/office/powerpoint/2010/main" val="27802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3" name="Content Placeholder 3"/>
          <p:cNvSpPr>
            <a:spLocks noGrp="1"/>
          </p:cNvSpPr>
          <p:nvPr>
            <p:ph idx="1" hasCustomPrompt="1"/>
          </p:nvPr>
        </p:nvSpPr>
        <p:spPr>
          <a:xfrm>
            <a:off x="921496" y="1461052"/>
            <a:ext cx="3181874" cy="4895328"/>
          </a:xfrm>
        </p:spPr>
        <p:txBody>
          <a:bodyPr>
            <a:normAutofit/>
          </a:bodyPr>
          <a:lstStyle>
            <a:lvl1pPr marL="0" indent="0">
              <a:buNone/>
              <a:defRPr sz="2200"/>
            </a:lvl1pPr>
            <a:lvl2pPr marL="457200" indent="0">
              <a:buNone/>
              <a:defRPr sz="2000"/>
            </a:lvl2pPr>
            <a:lvl3pPr marL="914400" indent="0">
              <a:buNone/>
              <a:defRPr sz="1800"/>
            </a:lvl3pPr>
            <a:lvl4pPr marL="1371600" indent="0">
              <a:buNone/>
              <a:defRPr sz="1600"/>
            </a:lvl4pPr>
            <a:lvl5pPr marL="1828800" indent="0">
              <a:buNone/>
              <a:defRPr sz="1600"/>
            </a:lvl5pPr>
            <a:lvl6pPr>
              <a:defRPr sz="1600"/>
            </a:lvl6pPr>
            <a:lvl7pPr>
              <a:defRPr sz="1600"/>
            </a:lvl7pPr>
            <a:lvl8pPr>
              <a:defRPr sz="1600"/>
            </a:lvl8pPr>
            <a:lvl9pPr>
              <a:defRPr sz="1600"/>
            </a:lvl9pPr>
          </a:lstStyle>
          <a:p>
            <a:pPr lvl="0"/>
            <a:r>
              <a:rPr lang="en-US" dirty="0"/>
              <a:t>Sample text</a:t>
            </a:r>
            <a:endParaRPr dirty="0"/>
          </a:p>
        </p:txBody>
      </p:sp>
      <p:sp>
        <p:nvSpPr>
          <p:cNvPr id="7" name="Content Placeholder 3">
            <a:extLst>
              <a:ext uri="{FF2B5EF4-FFF2-40B4-BE49-F238E27FC236}">
                <a16:creationId xmlns:a16="http://schemas.microsoft.com/office/drawing/2014/main" xmlns="" id="{40A1ED7B-82D7-5A47-A193-C7C24693D3C4}"/>
              </a:ext>
            </a:extLst>
          </p:cNvPr>
          <p:cNvSpPr>
            <a:spLocks noGrp="1"/>
          </p:cNvSpPr>
          <p:nvPr>
            <p:ph idx="10" hasCustomPrompt="1"/>
          </p:nvPr>
        </p:nvSpPr>
        <p:spPr>
          <a:xfrm>
            <a:off x="448765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
        <p:nvSpPr>
          <p:cNvPr id="8" name="Content Placeholder 3">
            <a:extLst>
              <a:ext uri="{FF2B5EF4-FFF2-40B4-BE49-F238E27FC236}">
                <a16:creationId xmlns:a16="http://schemas.microsoft.com/office/drawing/2014/main" xmlns="" id="{43872FE9-5E92-4F44-8A71-024A081C439C}"/>
              </a:ext>
            </a:extLst>
          </p:cNvPr>
          <p:cNvSpPr>
            <a:spLocks noGrp="1"/>
          </p:cNvSpPr>
          <p:nvPr>
            <p:ph idx="11" hasCustomPrompt="1"/>
          </p:nvPr>
        </p:nvSpPr>
        <p:spPr>
          <a:xfrm>
            <a:off x="805381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Tree>
    <p:extLst>
      <p:ext uri="{BB962C8B-B14F-4D97-AF65-F5344CB8AC3E}">
        <p14:creationId xmlns:p14="http://schemas.microsoft.com/office/powerpoint/2010/main" val="2359285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p:cNvSpPr/>
          <p:nvPr/>
        </p:nvSpPr>
        <p:spPr>
          <a:xfrm>
            <a:off x="0" y="0"/>
            <a:ext cx="12188952" cy="1188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Placeholder 1"/>
          <p:cNvSpPr>
            <a:spLocks noGrp="1"/>
          </p:cNvSpPr>
          <p:nvPr>
            <p:ph type="title"/>
          </p:nvPr>
        </p:nvSpPr>
        <p:spPr bwMode="black">
          <a:xfrm>
            <a:off x="0" y="121033"/>
            <a:ext cx="12192000" cy="1002089"/>
          </a:xfrm>
          <a:prstGeom prst="rect">
            <a:avLst/>
          </a:prstGeom>
          <a:solidFill>
            <a:srgbClr val="003B74"/>
          </a:solidFill>
        </p:spPr>
        <p:txBody>
          <a:bodyPr vert="horz" lIns="914400" tIns="45720" rIns="914400" bIns="45720" rtlCol="0" anchor="ctr">
            <a:normAutofit/>
          </a:bodyPr>
          <a:lstStyle/>
          <a:p>
            <a:r>
              <a:rPr lang="en-US"/>
              <a:t>Click to edit Master title style</a:t>
            </a:r>
            <a:endParaRPr dirty="0"/>
          </a:p>
        </p:txBody>
      </p:sp>
      <p:sp>
        <p:nvSpPr>
          <p:cNvPr id="3" name="Text Placeholder 2"/>
          <p:cNvSpPr>
            <a:spLocks noGrp="1"/>
          </p:cNvSpPr>
          <p:nvPr>
            <p:ph type="body" idx="1"/>
          </p:nvPr>
        </p:nvSpPr>
        <p:spPr>
          <a:xfrm>
            <a:off x="891540" y="2203704"/>
            <a:ext cx="10435590" cy="398621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Rectangle 6">
            <a:extLst>
              <a:ext uri="{FF2B5EF4-FFF2-40B4-BE49-F238E27FC236}">
                <a16:creationId xmlns:a16="http://schemas.microsoft.com/office/drawing/2014/main" xmlns="" id="{21F38BD8-3F75-CE4C-AFEF-0C6B45F77F8C}"/>
              </a:ext>
            </a:extLst>
          </p:cNvPr>
          <p:cNvSpPr/>
          <p:nvPr/>
        </p:nvSpPr>
        <p:spPr>
          <a:xfrm rot="5400000">
            <a:off x="9544258" y="4245031"/>
            <a:ext cx="5010495" cy="215444"/>
          </a:xfrm>
          <a:prstGeom prst="rect">
            <a:avLst/>
          </a:prstGeom>
        </p:spPr>
        <p:txBody>
          <a:bodyPr wrap="square">
            <a:spAutoFit/>
          </a:bodyPr>
          <a:lstStyle/>
          <a:p>
            <a:r>
              <a:rPr lang="en-US" sz="800" dirty="0">
                <a:latin typeface="Arial" panose="020B0604020202020204" pitchFamily="34" charset="0"/>
                <a:cs typeface="Arial" panose="020B0604020202020204" pitchFamily="34" charset="0"/>
              </a:rPr>
              <a:t>Copyright © 2023 by Jones &amp; Bartlett Learning, LLC an Ascend Learning Company. www.jblearning.com</a:t>
            </a:r>
          </a:p>
        </p:txBody>
      </p:sp>
    </p:spTree>
    <p:extLst>
      <p:ext uri="{BB962C8B-B14F-4D97-AF65-F5344CB8AC3E}">
        <p14:creationId xmlns:p14="http://schemas.microsoft.com/office/powerpoint/2010/main" val="29918239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914400" rtl="0" eaLnBrk="1" latinLnBrk="0" hangingPunct="1">
        <a:lnSpc>
          <a:spcPct val="95000"/>
        </a:lnSpc>
        <a:spcBef>
          <a:spcPct val="0"/>
        </a:spcBef>
        <a:buNone/>
        <a:defRPr sz="3600" b="1" kern="1200">
          <a:solidFill>
            <a:schemeClr val="bg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6020FA-D638-40ED-A84A-02B90F5CA1FC}"/>
              </a:ext>
            </a:extLst>
          </p:cNvPr>
          <p:cNvSpPr>
            <a:spLocks noGrp="1"/>
          </p:cNvSpPr>
          <p:nvPr>
            <p:ph type="ctrTitle"/>
          </p:nvPr>
        </p:nvSpPr>
        <p:spPr/>
        <p:txBody>
          <a:bodyPr>
            <a:normAutofit fontScale="90000"/>
          </a:bodyPr>
          <a:lstStyle/>
          <a:p>
            <a:r>
              <a:rPr lang="en-US" sz="5300" dirty="0"/>
              <a:t>Theories and Models Commonly Used for Health Promotion Interventions</a:t>
            </a:r>
            <a:r>
              <a:rPr lang="en-US" dirty="0"/>
              <a:t/>
            </a:r>
            <a:br>
              <a:rPr lang="en-US" dirty="0"/>
            </a:br>
            <a:endParaRPr lang="en-US" dirty="0"/>
          </a:p>
        </p:txBody>
      </p:sp>
      <p:sp>
        <p:nvSpPr>
          <p:cNvPr id="3" name="Subtitle 2">
            <a:extLst>
              <a:ext uri="{FF2B5EF4-FFF2-40B4-BE49-F238E27FC236}">
                <a16:creationId xmlns:a16="http://schemas.microsoft.com/office/drawing/2014/main" xmlns="" id="{051AF3E7-D378-4EF4-ADE9-27F8CFA05F25}"/>
              </a:ext>
            </a:extLst>
          </p:cNvPr>
          <p:cNvSpPr>
            <a:spLocks noGrp="1"/>
          </p:cNvSpPr>
          <p:nvPr>
            <p:ph type="subTitle" idx="1"/>
          </p:nvPr>
        </p:nvSpPr>
        <p:spPr/>
        <p:txBody>
          <a:bodyPr/>
          <a:lstStyle/>
          <a:p>
            <a:r>
              <a:rPr lang="en-US" dirty="0"/>
              <a:t>CHAPTER 7</a:t>
            </a:r>
          </a:p>
        </p:txBody>
      </p:sp>
      <p:pic>
        <p:nvPicPr>
          <p:cNvPr id="5" name="Picture Placeholder 4" descr="An illustration shows gradients with lines and circles. Title in the foreground reads Planning, Implementing, and Evaluating Health Promotion Programs, Eighth edition. The name of the authors are placed at the bottom right corner: James F. McKenzie. Brad L. Neiger. Rosemary Thackeray. On the bottom left corner the text Access code inside is placed followed by the logo of a compass with 6 partitions within it is shown to be accompanied by the text: Navigate advantage access.&#10;">
            <a:extLst>
              <a:ext uri="{FF2B5EF4-FFF2-40B4-BE49-F238E27FC236}">
                <a16:creationId xmlns:a16="http://schemas.microsoft.com/office/drawing/2014/main" xmlns="" id="{5A10623B-7DC2-4474-BF3E-64A4EEB3E084}"/>
              </a:ext>
            </a:extLst>
          </p:cNvPr>
          <p:cNvPicPr>
            <a:picLocks noGrp="1" noChangeAspect="1"/>
          </p:cNvPicPr>
          <p:nvPr>
            <p:ph type="pic" sz="quarter" idx="10"/>
          </p:nvPr>
        </p:nvPicPr>
        <p:blipFill>
          <a:blip r:embed="rId2"/>
          <a:srcRect t="2" b="2"/>
          <a:stretch>
            <a:fillRect/>
          </a:stretch>
        </p:blipFill>
        <p:spPr>
          <a:prstGeom prst="rect">
            <a:avLst/>
          </a:prstGeom>
        </p:spPr>
      </p:pic>
    </p:spTree>
    <p:extLst>
      <p:ext uri="{BB962C8B-B14F-4D97-AF65-F5344CB8AC3E}">
        <p14:creationId xmlns:p14="http://schemas.microsoft.com/office/powerpoint/2010/main" val="1684084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FB8586-F6BD-7440-AC44-B78392A3606D}"/>
              </a:ext>
            </a:extLst>
          </p:cNvPr>
          <p:cNvSpPr>
            <a:spLocks noGrp="1"/>
          </p:cNvSpPr>
          <p:nvPr>
            <p:ph type="title"/>
          </p:nvPr>
        </p:nvSpPr>
        <p:spPr>
          <a:xfrm>
            <a:off x="0" y="121033"/>
            <a:ext cx="12192000" cy="1002089"/>
          </a:xfrm>
        </p:spPr>
        <p:txBody>
          <a:bodyPr/>
          <a:lstStyle/>
          <a:p>
            <a:r>
              <a:rPr lang="en-US" dirty="0"/>
              <a:t>Theory of Planned Behavior Diagram</a:t>
            </a:r>
          </a:p>
        </p:txBody>
      </p:sp>
      <p:sp>
        <p:nvSpPr>
          <p:cNvPr id="5" name="Content Placeholder 4">
            <a:extLst>
              <a:ext uri="{FF2B5EF4-FFF2-40B4-BE49-F238E27FC236}">
                <a16:creationId xmlns:a16="http://schemas.microsoft.com/office/drawing/2014/main" xmlns="" id="{A401FC8E-23E3-4B0E-BD8E-CC84AD831C19}"/>
              </a:ext>
            </a:extLst>
          </p:cNvPr>
          <p:cNvSpPr>
            <a:spLocks noGrp="1"/>
          </p:cNvSpPr>
          <p:nvPr>
            <p:ph idx="1"/>
          </p:nvPr>
        </p:nvSpPr>
        <p:spPr>
          <a:xfrm>
            <a:off x="2290525" y="5742691"/>
            <a:ext cx="5816965" cy="640143"/>
          </a:xfrm>
        </p:spPr>
        <p:txBody>
          <a:bodyPr/>
          <a:lstStyle/>
          <a:p>
            <a:pPr marL="0" indent="0">
              <a:buNone/>
            </a:pPr>
            <a:r>
              <a:rPr lang="en-US" sz="1800" b="1" dirty="0"/>
              <a:t>Figure 7.3 </a:t>
            </a:r>
            <a:r>
              <a:rPr lang="en-US" sz="1800" dirty="0"/>
              <a:t>Theory of Planned Behavior Diagram.</a:t>
            </a:r>
          </a:p>
          <a:p>
            <a:pPr marL="0" indent="0">
              <a:spcBef>
                <a:spcPts val="900"/>
              </a:spcBef>
              <a:buNone/>
            </a:pPr>
            <a:r>
              <a:rPr lang="en-US" sz="900" dirty="0"/>
              <a:t>Copyright © 2019 by </a:t>
            </a:r>
            <a:r>
              <a:rPr lang="en-US" sz="900" dirty="0" err="1"/>
              <a:t>Icek</a:t>
            </a:r>
            <a:r>
              <a:rPr lang="en-US" sz="900" dirty="0"/>
              <a:t> </a:t>
            </a:r>
            <a:r>
              <a:rPr lang="en-US" sz="900" dirty="0" err="1"/>
              <a:t>Ajzen</a:t>
            </a:r>
            <a:r>
              <a:rPr lang="en-US" sz="900" dirty="0"/>
              <a:t>. Reprinted with permission.</a:t>
            </a:r>
            <a:endParaRPr lang="en-US" sz="900" b="1" dirty="0">
              <a:solidFill>
                <a:srgbClr val="FF0000"/>
              </a:solidFill>
            </a:endParaRPr>
          </a:p>
        </p:txBody>
      </p:sp>
      <p:pic>
        <p:nvPicPr>
          <p:cNvPr id="3" name="Picture 2" descr="A flow chart shows the theory of planned behavior diagram. It shows 3 boxes which are placed on top of each other horizontally each containing 2 boxes within the main box. Beginning from the top, the first box has the texts Behavioral beliefs leading to attitude toward the behavior. The second box has the text Normative beliefs leading to Subjective norm. The third box has the text Control beliefs leading to Perceived behavioral control. A line from the first box leads to the third box on the right. On the left, The first and the second box are interconnected by a two sided arrow. The second and the third are interconnected by a two sided arrow. The first and the third box are interconnected by a two sided arrow. The second arrow has further flow in the chart. Normative beliefs leads to Subjective norm in box 2, which further leads to Intention, which leads to Behavior. A dashed arrow from box 3 touches the arrow in between Intention and behavior. A box is placed further on the right with the text Actual behavioral control, 2 arrows lead from this box. One pointing to the left to box 3, and the other pointing to the arrow in between Intention and behavior.&#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3945" y="1711738"/>
            <a:ext cx="7662956" cy="4091533"/>
          </a:xfrm>
          <a:prstGeom prst="rect">
            <a:avLst/>
          </a:prstGeom>
        </p:spPr>
      </p:pic>
    </p:spTree>
    <p:extLst>
      <p:ext uri="{BB962C8B-B14F-4D97-AF65-F5344CB8AC3E}">
        <p14:creationId xmlns:p14="http://schemas.microsoft.com/office/powerpoint/2010/main" val="2371972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426517-313C-2548-A778-C4A0D773111D}"/>
              </a:ext>
            </a:extLst>
          </p:cNvPr>
          <p:cNvSpPr>
            <a:spLocks noGrp="1"/>
          </p:cNvSpPr>
          <p:nvPr>
            <p:ph type="title"/>
          </p:nvPr>
        </p:nvSpPr>
        <p:spPr>
          <a:xfrm>
            <a:off x="0" y="121033"/>
            <a:ext cx="12192000" cy="1002089"/>
          </a:xfrm>
        </p:spPr>
        <p:txBody>
          <a:bodyPr/>
          <a:lstStyle/>
          <a:p>
            <a:r>
              <a:rPr lang="en-US" dirty="0"/>
              <a:t>Intrapersonal Level Theories </a:t>
            </a:r>
            <a:r>
              <a:rPr lang="en-US" sz="2000" dirty="0" smtClean="0"/>
              <a:t>(2 </a:t>
            </a:r>
            <a:r>
              <a:rPr lang="en-US" sz="2000" dirty="0"/>
              <a:t>of 13</a:t>
            </a:r>
            <a:r>
              <a:rPr lang="en-US" sz="2000" dirty="0" smtClean="0"/>
              <a:t>)</a:t>
            </a:r>
            <a:r>
              <a:rPr lang="en-US" dirty="0" smtClean="0"/>
              <a:t> </a:t>
            </a:r>
            <a:endParaRPr lang="en-US" dirty="0"/>
          </a:p>
        </p:txBody>
      </p:sp>
      <p:sp>
        <p:nvSpPr>
          <p:cNvPr id="3" name="Content Placeholder 2">
            <a:extLst>
              <a:ext uri="{FF2B5EF4-FFF2-40B4-BE49-F238E27FC236}">
                <a16:creationId xmlns:a16="http://schemas.microsoft.com/office/drawing/2014/main" xmlns="" id="{42B6916E-2044-E447-8548-FEC18BDE9227}"/>
              </a:ext>
            </a:extLst>
          </p:cNvPr>
          <p:cNvSpPr>
            <a:spLocks noGrp="1"/>
          </p:cNvSpPr>
          <p:nvPr>
            <p:ph idx="1"/>
          </p:nvPr>
        </p:nvSpPr>
        <p:spPr>
          <a:xfrm>
            <a:off x="925830" y="1490870"/>
            <a:ext cx="10287000" cy="4699047"/>
          </a:xfrm>
        </p:spPr>
        <p:txBody>
          <a:bodyPr/>
          <a:lstStyle/>
          <a:p>
            <a:r>
              <a:rPr lang="en-US" dirty="0"/>
              <a:t>Health Belief Model (HBM)</a:t>
            </a:r>
          </a:p>
          <a:p>
            <a:pPr lvl="1"/>
            <a:r>
              <a:rPr lang="en-US" dirty="0"/>
              <a:t>Value-expectancy theory</a:t>
            </a:r>
          </a:p>
          <a:p>
            <a:pPr lvl="1"/>
            <a:r>
              <a:rPr lang="en-US" dirty="0"/>
              <a:t>Health-related action depends on simultaneous occurrence of three classes of factors</a:t>
            </a:r>
          </a:p>
          <a:p>
            <a:pPr lvl="2"/>
            <a:r>
              <a:rPr lang="en-US" dirty="0"/>
              <a:t>Motivation</a:t>
            </a:r>
          </a:p>
          <a:p>
            <a:pPr lvl="2"/>
            <a:r>
              <a:rPr lang="en-US" dirty="0"/>
              <a:t>Perceived threat</a:t>
            </a:r>
          </a:p>
          <a:p>
            <a:pPr lvl="2"/>
            <a:r>
              <a:rPr lang="en-US" dirty="0"/>
              <a:t>Perceived barriers</a:t>
            </a:r>
          </a:p>
          <a:p>
            <a:pPr lvl="1"/>
            <a:r>
              <a:rPr lang="en-US" dirty="0"/>
              <a:t>Self-efficacy impacts perceived barriers</a:t>
            </a:r>
          </a:p>
        </p:txBody>
      </p:sp>
    </p:spTree>
    <p:extLst>
      <p:ext uri="{BB962C8B-B14F-4D97-AF65-F5344CB8AC3E}">
        <p14:creationId xmlns:p14="http://schemas.microsoft.com/office/powerpoint/2010/main" val="3584816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FB8586-F6BD-7440-AC44-B78392A3606D}"/>
              </a:ext>
            </a:extLst>
          </p:cNvPr>
          <p:cNvSpPr>
            <a:spLocks noGrp="1"/>
          </p:cNvSpPr>
          <p:nvPr>
            <p:ph type="title"/>
          </p:nvPr>
        </p:nvSpPr>
        <p:spPr>
          <a:xfrm>
            <a:off x="0" y="121033"/>
            <a:ext cx="12192000" cy="1002089"/>
          </a:xfrm>
        </p:spPr>
        <p:txBody>
          <a:bodyPr/>
          <a:lstStyle/>
          <a:p>
            <a:r>
              <a:rPr lang="en-US" dirty="0"/>
              <a:t>Health Belief Model</a:t>
            </a:r>
          </a:p>
        </p:txBody>
      </p:sp>
      <p:sp>
        <p:nvSpPr>
          <p:cNvPr id="6" name="Content Placeholder 5">
            <a:extLst>
              <a:ext uri="{FF2B5EF4-FFF2-40B4-BE49-F238E27FC236}">
                <a16:creationId xmlns:a16="http://schemas.microsoft.com/office/drawing/2014/main" xmlns="" id="{C28643C6-6CD1-4AC3-9A9F-83C34C45C361}"/>
              </a:ext>
            </a:extLst>
          </p:cNvPr>
          <p:cNvSpPr>
            <a:spLocks noGrp="1"/>
          </p:cNvSpPr>
          <p:nvPr>
            <p:ph idx="1"/>
          </p:nvPr>
        </p:nvSpPr>
        <p:spPr>
          <a:xfrm>
            <a:off x="7957997" y="5601443"/>
            <a:ext cx="2706984" cy="880839"/>
          </a:xfrm>
        </p:spPr>
        <p:txBody>
          <a:bodyPr/>
          <a:lstStyle/>
          <a:p>
            <a:pPr marL="0" indent="0">
              <a:buNone/>
            </a:pPr>
            <a:r>
              <a:rPr lang="en-US" sz="1800" b="1" dirty="0"/>
              <a:t>Figure 7.4 </a:t>
            </a:r>
            <a:r>
              <a:rPr lang="en-US" sz="1800" dirty="0"/>
              <a:t>Application of the Health Belief Model to HPV vaccination.</a:t>
            </a:r>
            <a:endParaRPr lang="en-US" sz="1800" b="1" dirty="0">
              <a:solidFill>
                <a:srgbClr val="FF0000"/>
              </a:solidFill>
            </a:endParaRPr>
          </a:p>
        </p:txBody>
      </p:sp>
      <p:pic>
        <p:nvPicPr>
          <p:cNvPr id="3" name="Picture 2" descr="A flow chart shows the health belief model. It has 3 sections: Individual perceptions, Modifying factors, and Likelihood of taking action. Section 1 has a box with the text: Perceived susceptibility to an H P V infection higher than normal risk Perceived seriousness an H P V infection can be very serious. Section 2 has 3 boxes. Box 1 has the text: Personal variables most applicable are age, peer and reference pressure, knowledge about H P V and the cancers caused by H P V. Also, positive perceived self efficacy. A downward arrow from this box points to box 2, which has the text: Perceived threat of an H P V infection is high because of susceptibility, seriousness, modifying factors, and cues to action. A rightward arrow from the box in section 1 points to box 2 of section 2. Box 3 has an upward pointing arrow pointing to box 2. It has the following text: Cues to Action received a text from university health services about the vaccination, spoke with friends and physician about vaccination, and have had family members who had cancer. Section 3 has 2 boxes. A rightward arrow from box 1 of section 2 points to box 1 of section 3. It has the text: Perceived benefits to receiving the H P V vaccination can avoid future cancers minus. Perceived benefits to receiving the H P V vaccination scheduling appointments, minor pain of injections, cost of injections, travel to receive the injections. A downward arrow from box 1 points to box 2 which has the text: Likelihood of action that is, getting the H P V vaccination very likely. A rightward arrow from section 2 box 2 leads to box 2 of section 3.&#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8325" y="1591630"/>
            <a:ext cx="6081212" cy="4854433"/>
          </a:xfrm>
          <a:prstGeom prst="rect">
            <a:avLst/>
          </a:prstGeom>
        </p:spPr>
      </p:pic>
    </p:spTree>
    <p:extLst>
      <p:ext uri="{BB962C8B-B14F-4D97-AF65-F5344CB8AC3E}">
        <p14:creationId xmlns:p14="http://schemas.microsoft.com/office/powerpoint/2010/main" val="349512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426517-313C-2548-A778-C4A0D773111D}"/>
              </a:ext>
            </a:extLst>
          </p:cNvPr>
          <p:cNvSpPr>
            <a:spLocks noGrp="1"/>
          </p:cNvSpPr>
          <p:nvPr>
            <p:ph type="title"/>
          </p:nvPr>
        </p:nvSpPr>
        <p:spPr>
          <a:xfrm>
            <a:off x="0" y="120650"/>
            <a:ext cx="12192000" cy="1001713"/>
          </a:xfrm>
        </p:spPr>
        <p:txBody>
          <a:bodyPr/>
          <a:lstStyle/>
          <a:p>
            <a:r>
              <a:rPr lang="en-US" dirty="0"/>
              <a:t>Intrapersonal Level Theories </a:t>
            </a:r>
            <a:r>
              <a:rPr lang="en-US" sz="2000" dirty="0" smtClean="0"/>
              <a:t>(3 </a:t>
            </a:r>
            <a:r>
              <a:rPr lang="en-US" sz="2000" dirty="0"/>
              <a:t>of 13</a:t>
            </a:r>
            <a:r>
              <a:rPr lang="en-US" sz="2000" dirty="0" smtClean="0"/>
              <a:t>)</a:t>
            </a:r>
            <a:endParaRPr lang="en-US" sz="2000" dirty="0"/>
          </a:p>
        </p:txBody>
      </p:sp>
      <p:sp>
        <p:nvSpPr>
          <p:cNvPr id="3" name="Content Placeholder 2">
            <a:extLst>
              <a:ext uri="{FF2B5EF4-FFF2-40B4-BE49-F238E27FC236}">
                <a16:creationId xmlns:a16="http://schemas.microsoft.com/office/drawing/2014/main" xmlns="" id="{42B6916E-2044-E447-8548-FEC18BDE9227}"/>
              </a:ext>
            </a:extLst>
          </p:cNvPr>
          <p:cNvSpPr>
            <a:spLocks noGrp="1"/>
          </p:cNvSpPr>
          <p:nvPr>
            <p:ph idx="1"/>
          </p:nvPr>
        </p:nvSpPr>
        <p:spPr>
          <a:xfrm>
            <a:off x="925830" y="1490870"/>
            <a:ext cx="10287000" cy="4699047"/>
          </a:xfrm>
        </p:spPr>
        <p:txBody>
          <a:bodyPr/>
          <a:lstStyle/>
          <a:p>
            <a:r>
              <a:rPr lang="en-US" dirty="0"/>
              <a:t>The Transtheoretical Model (TTM)</a:t>
            </a:r>
          </a:p>
          <a:p>
            <a:pPr lvl="1"/>
            <a:r>
              <a:rPr lang="en-US" dirty="0"/>
              <a:t>Sometimes referred to as the Stages of Change Model</a:t>
            </a:r>
          </a:p>
          <a:p>
            <a:pPr lvl="1"/>
            <a:r>
              <a:rPr lang="en-US" dirty="0"/>
              <a:t>Helps explain how people move through change</a:t>
            </a:r>
          </a:p>
          <a:p>
            <a:pPr lvl="1"/>
            <a:r>
              <a:rPr lang="en-US" dirty="0"/>
              <a:t>Core constructs include—stages of change, the processes of change, decisional balance, self-efficacy, and temptation</a:t>
            </a:r>
          </a:p>
        </p:txBody>
      </p:sp>
    </p:spTree>
    <p:extLst>
      <p:ext uri="{BB962C8B-B14F-4D97-AF65-F5344CB8AC3E}">
        <p14:creationId xmlns:p14="http://schemas.microsoft.com/office/powerpoint/2010/main" val="312761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FB8586-F6BD-7440-AC44-B78392A3606D}"/>
              </a:ext>
            </a:extLst>
          </p:cNvPr>
          <p:cNvSpPr>
            <a:spLocks noGrp="1"/>
          </p:cNvSpPr>
          <p:nvPr>
            <p:ph type="title"/>
          </p:nvPr>
        </p:nvSpPr>
        <p:spPr>
          <a:xfrm>
            <a:off x="0" y="121033"/>
            <a:ext cx="12192000" cy="1002089"/>
          </a:xfrm>
        </p:spPr>
        <p:txBody>
          <a:bodyPr/>
          <a:lstStyle/>
          <a:p>
            <a:r>
              <a:rPr lang="en-US" dirty="0"/>
              <a:t>Transtheoretical Model</a:t>
            </a:r>
          </a:p>
        </p:txBody>
      </p:sp>
      <p:sp>
        <p:nvSpPr>
          <p:cNvPr id="6" name="Content Placeholder 5">
            <a:extLst>
              <a:ext uri="{FF2B5EF4-FFF2-40B4-BE49-F238E27FC236}">
                <a16:creationId xmlns:a16="http://schemas.microsoft.com/office/drawing/2014/main" xmlns="" id="{55463268-19FB-4293-A226-ED1CD5296EB0}"/>
              </a:ext>
            </a:extLst>
          </p:cNvPr>
          <p:cNvSpPr>
            <a:spLocks noGrp="1"/>
          </p:cNvSpPr>
          <p:nvPr>
            <p:ph idx="1"/>
          </p:nvPr>
        </p:nvSpPr>
        <p:spPr>
          <a:xfrm>
            <a:off x="6524042" y="5214798"/>
            <a:ext cx="3827239" cy="1149790"/>
          </a:xfrm>
        </p:spPr>
        <p:txBody>
          <a:bodyPr/>
          <a:lstStyle/>
          <a:p>
            <a:pPr marL="0" indent="0">
              <a:buNone/>
            </a:pPr>
            <a:r>
              <a:rPr lang="en-US" sz="1800" b="1" dirty="0"/>
              <a:t>Figure 7.6 </a:t>
            </a:r>
            <a:r>
              <a:rPr lang="en-US" sz="1800" dirty="0"/>
              <a:t>The Stages of Change.</a:t>
            </a:r>
          </a:p>
          <a:p>
            <a:pPr marL="0" indent="0">
              <a:spcBef>
                <a:spcPts val="900"/>
              </a:spcBef>
              <a:buNone/>
            </a:pPr>
            <a:r>
              <a:rPr lang="en-IN" sz="900" dirty="0"/>
              <a:t>Reproduced from Goldstein, M. G., </a:t>
            </a:r>
            <a:r>
              <a:rPr lang="en-IN" sz="900" dirty="0" err="1"/>
              <a:t>DePue</a:t>
            </a:r>
            <a:r>
              <a:rPr lang="en-IN" sz="900" dirty="0"/>
              <a:t>, J., </a:t>
            </a:r>
            <a:r>
              <a:rPr lang="en-IN" sz="900" dirty="0" err="1"/>
              <a:t>Kazura</a:t>
            </a:r>
            <a:r>
              <a:rPr lang="en-IN" sz="900" dirty="0"/>
              <a:t>, A., &amp; </a:t>
            </a:r>
            <a:r>
              <a:rPr lang="en-IN" sz="900" dirty="0" err="1"/>
              <a:t>Niaura</a:t>
            </a:r>
            <a:r>
              <a:rPr lang="en-IN" sz="900" dirty="0"/>
              <a:t>, R. (1998). Models for provider–patient interaction: Applications to health </a:t>
            </a:r>
            <a:r>
              <a:rPr lang="en-IN" sz="900" dirty="0" err="1"/>
              <a:t>behavior</a:t>
            </a:r>
            <a:r>
              <a:rPr lang="en-IN" sz="900" dirty="0"/>
              <a:t> change. In S. A. Shumaker, E. B. </a:t>
            </a:r>
            <a:r>
              <a:rPr lang="en-IN" sz="900" dirty="0" err="1"/>
              <a:t>Schron</a:t>
            </a:r>
            <a:r>
              <a:rPr lang="en-IN" sz="900" dirty="0"/>
              <a:t>, J. K. </a:t>
            </a:r>
            <a:r>
              <a:rPr lang="en-IN" sz="900" dirty="0" err="1"/>
              <a:t>Ockene</a:t>
            </a:r>
            <a:r>
              <a:rPr lang="en-IN" sz="900" dirty="0"/>
              <a:t>, </a:t>
            </a:r>
            <a:r>
              <a:rPr lang="en-IN" sz="900" dirty="0" smtClean="0"/>
              <a:t>&amp; </a:t>
            </a:r>
            <a:r>
              <a:rPr lang="en-US" sz="900" dirty="0" smtClean="0"/>
              <a:t>W</a:t>
            </a:r>
            <a:r>
              <a:rPr lang="en-US" sz="900" dirty="0"/>
              <a:t>. L. </a:t>
            </a:r>
            <a:r>
              <a:rPr lang="en-US" sz="900" dirty="0" err="1"/>
              <a:t>McBee</a:t>
            </a:r>
            <a:r>
              <a:rPr lang="en-US" sz="900" dirty="0"/>
              <a:t> (Eds.),</a:t>
            </a:r>
            <a:r>
              <a:rPr lang="en-US" sz="900" i="1" dirty="0"/>
              <a:t> The handbook of health behavior change</a:t>
            </a:r>
            <a:r>
              <a:rPr lang="en-US" sz="900" dirty="0"/>
              <a:t> (2nd ed., pp. 85–113). Springer Publishing Company.</a:t>
            </a:r>
            <a:endParaRPr lang="en-US" sz="900" b="1" dirty="0">
              <a:solidFill>
                <a:srgbClr val="FF0000"/>
              </a:solidFill>
            </a:endParaRPr>
          </a:p>
        </p:txBody>
      </p:sp>
      <p:pic>
        <p:nvPicPr>
          <p:cNvPr id="3" name="Picture 2" descr="An illustration shows the stages of change. It shows a circular flow happening in between Contemplation; Preparation; Action; Maintenance; Relapse and ending back at Contemplation. All of these texts are placed in boxes. A dashed arrow points to the box with the text relapse. A dashed arrow points to the right from the box with the text relapse to the box Preparation. The box with the text maintenance has a downward arrow pointing to a box with the text: Termination. A dashed arrow from the box relapse points to a box with the text Precontemplation, which leads to contemplation.&#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6869" y="1639945"/>
            <a:ext cx="4525279" cy="4670320"/>
          </a:xfrm>
          <a:prstGeom prst="rect">
            <a:avLst/>
          </a:prstGeom>
        </p:spPr>
      </p:pic>
    </p:spTree>
    <p:extLst>
      <p:ext uri="{BB962C8B-B14F-4D97-AF65-F5344CB8AC3E}">
        <p14:creationId xmlns:p14="http://schemas.microsoft.com/office/powerpoint/2010/main" val="3945316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426517-313C-2548-A778-C4A0D773111D}"/>
              </a:ext>
            </a:extLst>
          </p:cNvPr>
          <p:cNvSpPr>
            <a:spLocks noGrp="1"/>
          </p:cNvSpPr>
          <p:nvPr>
            <p:ph type="title"/>
          </p:nvPr>
        </p:nvSpPr>
        <p:spPr>
          <a:xfrm>
            <a:off x="0" y="121033"/>
            <a:ext cx="12192000" cy="1002089"/>
          </a:xfrm>
        </p:spPr>
        <p:txBody>
          <a:bodyPr/>
          <a:lstStyle/>
          <a:p>
            <a:r>
              <a:rPr lang="en-US" dirty="0"/>
              <a:t>Intrapersonal Level Theories </a:t>
            </a:r>
            <a:r>
              <a:rPr lang="en-US" sz="2000" dirty="0" smtClean="0"/>
              <a:t>(4 </a:t>
            </a:r>
            <a:r>
              <a:rPr lang="en-US" sz="2000" dirty="0"/>
              <a:t>of 13</a:t>
            </a:r>
            <a:r>
              <a:rPr lang="en-US" sz="2000" dirty="0" smtClean="0"/>
              <a:t>)</a:t>
            </a:r>
            <a:endParaRPr lang="en-US" sz="2000" dirty="0"/>
          </a:p>
        </p:txBody>
      </p:sp>
      <p:sp>
        <p:nvSpPr>
          <p:cNvPr id="3" name="Content Placeholder 2">
            <a:extLst>
              <a:ext uri="{FF2B5EF4-FFF2-40B4-BE49-F238E27FC236}">
                <a16:creationId xmlns:a16="http://schemas.microsoft.com/office/drawing/2014/main" xmlns="" id="{42B6916E-2044-E447-8548-FEC18BDE9227}"/>
              </a:ext>
            </a:extLst>
          </p:cNvPr>
          <p:cNvSpPr>
            <a:spLocks noGrp="1"/>
          </p:cNvSpPr>
          <p:nvPr>
            <p:ph idx="1"/>
          </p:nvPr>
        </p:nvSpPr>
        <p:spPr>
          <a:xfrm>
            <a:off x="925830" y="1490870"/>
            <a:ext cx="10287000" cy="4699047"/>
          </a:xfrm>
        </p:spPr>
        <p:txBody>
          <a:bodyPr/>
          <a:lstStyle/>
          <a:p>
            <a:r>
              <a:rPr lang="en-US" dirty="0"/>
              <a:t>Stimulus Response (SR) Theory</a:t>
            </a:r>
          </a:p>
          <a:p>
            <a:pPr lvl="1"/>
            <a:r>
              <a:rPr lang="en-US" dirty="0"/>
              <a:t>Stimulus response denotes that there is a stimulus presented and a subsequent behavior is preformed.</a:t>
            </a:r>
          </a:p>
          <a:p>
            <a:pPr lvl="1"/>
            <a:r>
              <a:rPr lang="en-US" dirty="0"/>
              <a:t>Behavior frequency is determined by reinforcements; reinforcement has a strengthening effect on behaviors.</a:t>
            </a:r>
          </a:p>
          <a:p>
            <a:pPr lvl="1"/>
            <a:r>
              <a:rPr lang="en-US" dirty="0"/>
              <a:t>Punishment suppresses or decreases the frequency of a behavior.</a:t>
            </a:r>
          </a:p>
          <a:p>
            <a:pPr lvl="1"/>
            <a:r>
              <a:rPr lang="en-US" dirty="0"/>
              <a:t>Reinforcement and punishment can be either positive (adding something) or negative (taking away something).</a:t>
            </a:r>
          </a:p>
        </p:txBody>
      </p:sp>
    </p:spTree>
    <p:extLst>
      <p:ext uri="{BB962C8B-B14F-4D97-AF65-F5344CB8AC3E}">
        <p14:creationId xmlns:p14="http://schemas.microsoft.com/office/powerpoint/2010/main" val="3769589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426517-313C-2548-A778-C4A0D773111D}"/>
              </a:ext>
            </a:extLst>
          </p:cNvPr>
          <p:cNvSpPr>
            <a:spLocks noGrp="1"/>
          </p:cNvSpPr>
          <p:nvPr>
            <p:ph type="title"/>
          </p:nvPr>
        </p:nvSpPr>
        <p:spPr>
          <a:xfrm>
            <a:off x="0" y="121033"/>
            <a:ext cx="12192000" cy="1002089"/>
          </a:xfrm>
        </p:spPr>
        <p:txBody>
          <a:bodyPr/>
          <a:lstStyle/>
          <a:p>
            <a:r>
              <a:rPr lang="en-US" dirty="0"/>
              <a:t>Intrapersonal Level Theories </a:t>
            </a:r>
            <a:r>
              <a:rPr lang="en-US" sz="2000" dirty="0" smtClean="0"/>
              <a:t>(5 </a:t>
            </a:r>
            <a:r>
              <a:rPr lang="en-US" sz="2000" dirty="0"/>
              <a:t>of 13</a:t>
            </a:r>
            <a:r>
              <a:rPr lang="en-US" sz="2000" dirty="0" smtClean="0"/>
              <a:t>)</a:t>
            </a:r>
            <a:r>
              <a:rPr lang="en-US" dirty="0" smtClean="0"/>
              <a:t> </a:t>
            </a:r>
            <a:endParaRPr lang="en-US" dirty="0"/>
          </a:p>
        </p:txBody>
      </p:sp>
      <p:sp>
        <p:nvSpPr>
          <p:cNvPr id="3" name="Content Placeholder 2">
            <a:extLst>
              <a:ext uri="{FF2B5EF4-FFF2-40B4-BE49-F238E27FC236}">
                <a16:creationId xmlns:a16="http://schemas.microsoft.com/office/drawing/2014/main" xmlns="" id="{42B6916E-2044-E447-8548-FEC18BDE9227}"/>
              </a:ext>
            </a:extLst>
          </p:cNvPr>
          <p:cNvSpPr>
            <a:spLocks noGrp="1"/>
          </p:cNvSpPr>
          <p:nvPr>
            <p:ph idx="1"/>
          </p:nvPr>
        </p:nvSpPr>
        <p:spPr>
          <a:xfrm>
            <a:off x="925830" y="1490870"/>
            <a:ext cx="10287000" cy="4699047"/>
          </a:xfrm>
        </p:spPr>
        <p:txBody>
          <a:bodyPr/>
          <a:lstStyle/>
          <a:p>
            <a:r>
              <a:rPr lang="en-US" dirty="0"/>
              <a:t>Stimulus Response (SR) Theory (cont.)</a:t>
            </a:r>
          </a:p>
          <a:p>
            <a:pPr lvl="1"/>
            <a:r>
              <a:rPr lang="en-US" dirty="0"/>
              <a:t>Positive reinforcement (adding a reward)</a:t>
            </a:r>
          </a:p>
          <a:p>
            <a:pPr lvl="1"/>
            <a:r>
              <a:rPr lang="en-US" dirty="0"/>
              <a:t>Negative reinforcement (removing a negative reinforcer)</a:t>
            </a:r>
          </a:p>
          <a:p>
            <a:pPr lvl="1"/>
            <a:r>
              <a:rPr lang="en-US" dirty="0"/>
              <a:t>Positive punishment (adding a negative reinforcer, i.e., aversive stimulus)</a:t>
            </a:r>
          </a:p>
          <a:p>
            <a:pPr lvl="1"/>
            <a:r>
              <a:rPr lang="en-US" dirty="0"/>
              <a:t>Negative punishment (removing a positive reinforcer)</a:t>
            </a:r>
          </a:p>
        </p:txBody>
      </p:sp>
    </p:spTree>
    <p:extLst>
      <p:ext uri="{BB962C8B-B14F-4D97-AF65-F5344CB8AC3E}">
        <p14:creationId xmlns:p14="http://schemas.microsoft.com/office/powerpoint/2010/main" val="2004596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FB8586-F6BD-7440-AC44-B78392A3606D}"/>
              </a:ext>
            </a:extLst>
          </p:cNvPr>
          <p:cNvSpPr>
            <a:spLocks noGrp="1"/>
          </p:cNvSpPr>
          <p:nvPr>
            <p:ph type="title"/>
          </p:nvPr>
        </p:nvSpPr>
        <p:spPr>
          <a:xfrm>
            <a:off x="0" y="121033"/>
            <a:ext cx="12192000" cy="1002089"/>
          </a:xfrm>
        </p:spPr>
        <p:txBody>
          <a:bodyPr/>
          <a:lstStyle/>
          <a:p>
            <a:r>
              <a:rPr lang="en-US" dirty="0"/>
              <a:t>Stimulus Response Theory</a:t>
            </a:r>
          </a:p>
        </p:txBody>
      </p:sp>
      <p:sp>
        <p:nvSpPr>
          <p:cNvPr id="5" name="Content Placeholder 4">
            <a:extLst>
              <a:ext uri="{FF2B5EF4-FFF2-40B4-BE49-F238E27FC236}">
                <a16:creationId xmlns:a16="http://schemas.microsoft.com/office/drawing/2014/main" xmlns="" id="{DD1A44E1-CE10-4954-9D4A-2F0801CB20EE}"/>
              </a:ext>
            </a:extLst>
          </p:cNvPr>
          <p:cNvSpPr>
            <a:spLocks noGrp="1"/>
          </p:cNvSpPr>
          <p:nvPr>
            <p:ph idx="1"/>
          </p:nvPr>
        </p:nvSpPr>
        <p:spPr>
          <a:xfrm>
            <a:off x="1951297" y="5776112"/>
            <a:ext cx="6083928" cy="314218"/>
          </a:xfrm>
        </p:spPr>
        <p:txBody>
          <a:bodyPr/>
          <a:lstStyle/>
          <a:p>
            <a:pPr marL="0" indent="0">
              <a:buNone/>
            </a:pPr>
            <a:r>
              <a:rPr lang="en-US" sz="1800" b="1" dirty="0"/>
              <a:t>Figure 7.7 </a:t>
            </a:r>
            <a:r>
              <a:rPr lang="en-US" sz="1800" dirty="0"/>
              <a:t>2 × 2 Table of the Stimulus-Response Theory.</a:t>
            </a:r>
            <a:endParaRPr lang="en-US" sz="1800" b="1" dirty="0">
              <a:solidFill>
                <a:srgbClr val="FF0000"/>
              </a:solidFill>
            </a:endParaRPr>
          </a:p>
        </p:txBody>
      </p:sp>
      <p:pic>
        <p:nvPicPr>
          <p:cNvPr id="3" name="Picture 2" descr="An illustration shows the 2 times 2 table of Stimulus response theory. There are 2 columns. Column 1 is titled behavior or action. Column 2 is titled Consequences of behavior or action. It is further sub divided into Positive or adding to, and Negative or removing from. Row 1. Behavior or action, Increase in the frequency of a behavior or action. Consequences of behavior or action, Positive or adding to, Positive reinforcement or reward. Negative or removing from, Negative reinforcement or aversive stimulus. Row 2. Behavior or action, Decrease in the frequency of a behavior or action. Consequences of behavior or action, Positive or adding to, Positive punishment or adding a negative reinforcer or aversion stimulus. Negative or removing from, Negative punishment or removing a positive reinforcer.&#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3721" y="1830792"/>
            <a:ext cx="8240644" cy="3972479"/>
          </a:xfrm>
          <a:prstGeom prst="rect">
            <a:avLst/>
          </a:prstGeom>
        </p:spPr>
      </p:pic>
    </p:spTree>
    <p:extLst>
      <p:ext uri="{BB962C8B-B14F-4D97-AF65-F5344CB8AC3E}">
        <p14:creationId xmlns:p14="http://schemas.microsoft.com/office/powerpoint/2010/main" val="3829235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426517-313C-2548-A778-C4A0D773111D}"/>
              </a:ext>
            </a:extLst>
          </p:cNvPr>
          <p:cNvSpPr>
            <a:spLocks noGrp="1"/>
          </p:cNvSpPr>
          <p:nvPr>
            <p:ph type="title"/>
          </p:nvPr>
        </p:nvSpPr>
        <p:spPr>
          <a:xfrm>
            <a:off x="0" y="121033"/>
            <a:ext cx="12192000" cy="1002089"/>
          </a:xfrm>
        </p:spPr>
        <p:txBody>
          <a:bodyPr/>
          <a:lstStyle/>
          <a:p>
            <a:r>
              <a:rPr lang="en-US" dirty="0"/>
              <a:t>Intrapersonal Level Theories </a:t>
            </a:r>
            <a:r>
              <a:rPr lang="en-US" sz="2000" dirty="0" smtClean="0"/>
              <a:t>(6 </a:t>
            </a:r>
            <a:r>
              <a:rPr lang="en-US" sz="2000" dirty="0"/>
              <a:t>of 13</a:t>
            </a:r>
            <a:r>
              <a:rPr lang="en-US" sz="2000" dirty="0" smtClean="0"/>
              <a:t>)</a:t>
            </a:r>
            <a:r>
              <a:rPr lang="en-US" dirty="0" smtClean="0"/>
              <a:t> </a:t>
            </a:r>
            <a:endParaRPr lang="en-US" dirty="0"/>
          </a:p>
        </p:txBody>
      </p:sp>
      <p:sp>
        <p:nvSpPr>
          <p:cNvPr id="3" name="Content Placeholder 2">
            <a:extLst>
              <a:ext uri="{FF2B5EF4-FFF2-40B4-BE49-F238E27FC236}">
                <a16:creationId xmlns:a16="http://schemas.microsoft.com/office/drawing/2014/main" xmlns="" id="{42B6916E-2044-E447-8548-FEC18BDE9227}"/>
              </a:ext>
            </a:extLst>
          </p:cNvPr>
          <p:cNvSpPr>
            <a:spLocks noGrp="1"/>
          </p:cNvSpPr>
          <p:nvPr>
            <p:ph idx="1"/>
          </p:nvPr>
        </p:nvSpPr>
        <p:spPr>
          <a:xfrm>
            <a:off x="925830" y="1490870"/>
            <a:ext cx="10287000" cy="4699047"/>
          </a:xfrm>
        </p:spPr>
        <p:txBody>
          <a:bodyPr/>
          <a:lstStyle/>
          <a:p>
            <a:r>
              <a:rPr lang="en-US" dirty="0"/>
              <a:t>Protection Motivation Theory (PMT)</a:t>
            </a:r>
          </a:p>
          <a:p>
            <a:pPr lvl="1"/>
            <a:r>
              <a:rPr lang="en-US" dirty="0"/>
              <a:t>A value-expectancy theory—provides explanations of effects of persuasive communication theory on attitudes and behavior</a:t>
            </a:r>
          </a:p>
          <a:p>
            <a:pPr lvl="1"/>
            <a:r>
              <a:rPr lang="en-US" dirty="0"/>
              <a:t>Cognitive assessment of threat to one’s health</a:t>
            </a:r>
          </a:p>
          <a:p>
            <a:pPr lvl="2"/>
            <a:r>
              <a:rPr lang="en-US" dirty="0"/>
              <a:t>Threat appraisal (rewards minus sum of severity and vulnerability)</a:t>
            </a:r>
          </a:p>
          <a:p>
            <a:pPr lvl="2"/>
            <a:r>
              <a:rPr lang="en-US" dirty="0"/>
              <a:t>Coping appraisal (response efficacy and self-efficacy)</a:t>
            </a:r>
          </a:p>
          <a:p>
            <a:pPr lvl="1"/>
            <a:r>
              <a:rPr lang="en-US" dirty="0"/>
              <a:t>Outcome of combined appraisals determines behavior</a:t>
            </a:r>
          </a:p>
        </p:txBody>
      </p:sp>
    </p:spTree>
    <p:extLst>
      <p:ext uri="{BB962C8B-B14F-4D97-AF65-F5344CB8AC3E}">
        <p14:creationId xmlns:p14="http://schemas.microsoft.com/office/powerpoint/2010/main" val="1155827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426517-313C-2548-A778-C4A0D773111D}"/>
              </a:ext>
            </a:extLst>
          </p:cNvPr>
          <p:cNvSpPr>
            <a:spLocks noGrp="1"/>
          </p:cNvSpPr>
          <p:nvPr>
            <p:ph type="title"/>
          </p:nvPr>
        </p:nvSpPr>
        <p:spPr>
          <a:xfrm>
            <a:off x="0" y="121033"/>
            <a:ext cx="12192000" cy="1002089"/>
          </a:xfrm>
        </p:spPr>
        <p:txBody>
          <a:bodyPr/>
          <a:lstStyle/>
          <a:p>
            <a:r>
              <a:rPr lang="en-US" dirty="0"/>
              <a:t>Intrapersonal Level Theories </a:t>
            </a:r>
            <a:r>
              <a:rPr lang="en-US" sz="2000" dirty="0" smtClean="0"/>
              <a:t>(7 </a:t>
            </a:r>
            <a:r>
              <a:rPr lang="en-US" sz="2000" dirty="0"/>
              <a:t>of 13</a:t>
            </a:r>
            <a:r>
              <a:rPr lang="en-US" sz="2000" dirty="0" smtClean="0"/>
              <a:t>)</a:t>
            </a:r>
            <a:r>
              <a:rPr lang="en-US" dirty="0" smtClean="0"/>
              <a:t> </a:t>
            </a:r>
            <a:endParaRPr lang="en-US" dirty="0"/>
          </a:p>
        </p:txBody>
      </p:sp>
      <p:sp>
        <p:nvSpPr>
          <p:cNvPr id="3" name="Content Placeholder 2">
            <a:extLst>
              <a:ext uri="{FF2B5EF4-FFF2-40B4-BE49-F238E27FC236}">
                <a16:creationId xmlns:a16="http://schemas.microsoft.com/office/drawing/2014/main" xmlns="" id="{42B6916E-2044-E447-8548-FEC18BDE9227}"/>
              </a:ext>
            </a:extLst>
          </p:cNvPr>
          <p:cNvSpPr>
            <a:spLocks noGrp="1"/>
          </p:cNvSpPr>
          <p:nvPr>
            <p:ph idx="1"/>
          </p:nvPr>
        </p:nvSpPr>
        <p:spPr>
          <a:xfrm>
            <a:off x="925830" y="1490870"/>
            <a:ext cx="10287000" cy="4699047"/>
          </a:xfrm>
        </p:spPr>
        <p:txBody>
          <a:bodyPr/>
          <a:lstStyle/>
          <a:p>
            <a:r>
              <a:rPr lang="en-US" dirty="0"/>
              <a:t>Elaboration Likelihood Model of Persuasion (ELM)</a:t>
            </a:r>
          </a:p>
          <a:p>
            <a:pPr lvl="1"/>
            <a:r>
              <a:rPr lang="en-US" dirty="0"/>
              <a:t>Developed to explain how persuasion messages aimed at attitude change were received</a:t>
            </a:r>
          </a:p>
          <a:p>
            <a:pPr lvl="1"/>
            <a:r>
              <a:rPr lang="en-US" dirty="0"/>
              <a:t>Modifying attitudes formed by</a:t>
            </a:r>
          </a:p>
          <a:p>
            <a:pPr lvl="2"/>
            <a:r>
              <a:rPr lang="en-US" dirty="0"/>
              <a:t>High degree of thought (central process route)</a:t>
            </a:r>
          </a:p>
          <a:p>
            <a:pPr lvl="2"/>
            <a:r>
              <a:rPr lang="en-US" dirty="0"/>
              <a:t>Low degree of thought (peripheral process route)</a:t>
            </a:r>
          </a:p>
          <a:p>
            <a:pPr lvl="1"/>
            <a:r>
              <a:rPr lang="en-US" dirty="0"/>
              <a:t>Elaboration—amount of cognitive processing</a:t>
            </a:r>
          </a:p>
          <a:p>
            <a:pPr lvl="1"/>
            <a:r>
              <a:rPr lang="en-US" dirty="0"/>
              <a:t>Many things can impact elaboration.</a:t>
            </a:r>
          </a:p>
        </p:txBody>
      </p:sp>
    </p:spTree>
    <p:extLst>
      <p:ext uri="{BB962C8B-B14F-4D97-AF65-F5344CB8AC3E}">
        <p14:creationId xmlns:p14="http://schemas.microsoft.com/office/powerpoint/2010/main" val="1982897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426517-313C-2548-A778-C4A0D773111D}"/>
              </a:ext>
            </a:extLst>
          </p:cNvPr>
          <p:cNvSpPr>
            <a:spLocks noGrp="1"/>
          </p:cNvSpPr>
          <p:nvPr>
            <p:ph type="title"/>
          </p:nvPr>
        </p:nvSpPr>
        <p:spPr>
          <a:xfrm>
            <a:off x="0" y="121033"/>
            <a:ext cx="12192000" cy="1002089"/>
          </a:xfrm>
        </p:spPr>
        <p:txBody>
          <a:bodyPr/>
          <a:lstStyle/>
          <a:p>
            <a:r>
              <a:rPr lang="en-US" dirty="0"/>
              <a:t>Chapter Objectives</a:t>
            </a:r>
          </a:p>
        </p:txBody>
      </p:sp>
      <p:sp>
        <p:nvSpPr>
          <p:cNvPr id="3" name="Content Placeholder 2">
            <a:extLst>
              <a:ext uri="{FF2B5EF4-FFF2-40B4-BE49-F238E27FC236}">
                <a16:creationId xmlns:a16="http://schemas.microsoft.com/office/drawing/2014/main" xmlns="" id="{42B6916E-2044-E447-8548-FEC18BDE9227}"/>
              </a:ext>
            </a:extLst>
          </p:cNvPr>
          <p:cNvSpPr>
            <a:spLocks noGrp="1"/>
          </p:cNvSpPr>
          <p:nvPr>
            <p:ph idx="1"/>
          </p:nvPr>
        </p:nvSpPr>
        <p:spPr>
          <a:xfrm>
            <a:off x="925830" y="1490870"/>
            <a:ext cx="10287000" cy="4699047"/>
          </a:xfrm>
        </p:spPr>
        <p:txBody>
          <a:bodyPr/>
          <a:lstStyle/>
          <a:p>
            <a:r>
              <a:rPr lang="en-US" dirty="0"/>
              <a:t>Explain how </a:t>
            </a:r>
            <a:r>
              <a:rPr lang="en-US" i="1" dirty="0"/>
              <a:t>constructs</a:t>
            </a:r>
            <a:r>
              <a:rPr lang="en-US" dirty="0"/>
              <a:t> and </a:t>
            </a:r>
            <a:r>
              <a:rPr lang="en-US" i="1" dirty="0"/>
              <a:t>concepts</a:t>
            </a:r>
            <a:r>
              <a:rPr lang="en-US" dirty="0"/>
              <a:t> in </a:t>
            </a:r>
            <a:r>
              <a:rPr lang="en-US" i="1" dirty="0"/>
              <a:t>theories</a:t>
            </a:r>
            <a:r>
              <a:rPr lang="en-US" dirty="0"/>
              <a:t> and </a:t>
            </a:r>
            <a:r>
              <a:rPr lang="en-US" i="1" dirty="0"/>
              <a:t>models</a:t>
            </a:r>
            <a:r>
              <a:rPr lang="en-US" dirty="0"/>
              <a:t> impact the health of priority populations.</a:t>
            </a:r>
          </a:p>
          <a:p>
            <a:r>
              <a:rPr lang="en-US" dirty="0"/>
              <a:t>Explain why health promotion interventions should be planned using theoretical frameworks</a:t>
            </a:r>
          </a:p>
          <a:p>
            <a:r>
              <a:rPr lang="en-US" dirty="0"/>
              <a:t>Describe how the concept of ecological perspective relates to and differs from intrapersonal and interpersonal theories.</a:t>
            </a:r>
          </a:p>
          <a:p>
            <a:r>
              <a:rPr lang="en-US" dirty="0"/>
              <a:t>Explain ways in which you might use the theories and models presented in this chapter to inform evaluation.</a:t>
            </a:r>
          </a:p>
        </p:txBody>
      </p:sp>
    </p:spTree>
    <p:extLst>
      <p:ext uri="{BB962C8B-B14F-4D97-AF65-F5344CB8AC3E}">
        <p14:creationId xmlns:p14="http://schemas.microsoft.com/office/powerpoint/2010/main" val="11068118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FB8586-F6BD-7440-AC44-B78392A3606D}"/>
              </a:ext>
            </a:extLst>
          </p:cNvPr>
          <p:cNvSpPr>
            <a:spLocks noGrp="1"/>
          </p:cNvSpPr>
          <p:nvPr>
            <p:ph type="title"/>
          </p:nvPr>
        </p:nvSpPr>
        <p:spPr>
          <a:xfrm>
            <a:off x="0" y="121033"/>
            <a:ext cx="12192000" cy="1002089"/>
          </a:xfrm>
        </p:spPr>
        <p:txBody>
          <a:bodyPr/>
          <a:lstStyle/>
          <a:p>
            <a:r>
              <a:rPr lang="en-US" dirty="0"/>
              <a:t>Elaboration Likelihood Model of </a:t>
            </a:r>
            <a:br>
              <a:rPr lang="en-US" dirty="0"/>
            </a:br>
            <a:r>
              <a:rPr lang="en-US" dirty="0"/>
              <a:t>Persuasion (ELM)</a:t>
            </a:r>
          </a:p>
        </p:txBody>
      </p:sp>
      <p:sp>
        <p:nvSpPr>
          <p:cNvPr id="6" name="Content Placeholder 5">
            <a:extLst>
              <a:ext uri="{FF2B5EF4-FFF2-40B4-BE49-F238E27FC236}">
                <a16:creationId xmlns:a16="http://schemas.microsoft.com/office/drawing/2014/main" xmlns="" id="{8BFD90BB-FC85-4A6C-8054-5618BC083555}"/>
              </a:ext>
            </a:extLst>
          </p:cNvPr>
          <p:cNvSpPr>
            <a:spLocks noGrp="1"/>
          </p:cNvSpPr>
          <p:nvPr>
            <p:ph idx="1"/>
          </p:nvPr>
        </p:nvSpPr>
        <p:spPr>
          <a:xfrm>
            <a:off x="6185874" y="5327961"/>
            <a:ext cx="4288966" cy="1444239"/>
          </a:xfrm>
        </p:spPr>
        <p:txBody>
          <a:bodyPr/>
          <a:lstStyle/>
          <a:p>
            <a:pPr marL="0" indent="0">
              <a:buNone/>
            </a:pPr>
            <a:r>
              <a:rPr lang="en-US" sz="1800" b="1" dirty="0"/>
              <a:t>Figure 7.8 </a:t>
            </a:r>
            <a:r>
              <a:rPr lang="en-US" sz="1800" dirty="0"/>
              <a:t>The Elaboration Likelihood Model of Persuasion (ELM).</a:t>
            </a:r>
          </a:p>
          <a:p>
            <a:pPr marL="0" indent="0">
              <a:spcBef>
                <a:spcPts val="900"/>
              </a:spcBef>
              <a:buNone/>
            </a:pPr>
            <a:r>
              <a:rPr lang="en-US" sz="900" dirty="0"/>
              <a:t>Petty, R. E., Barden, J., &amp; Wheeler, S. C. (2009). The elaboration likelihood model of persuasion: Developing health promotions for sustained behavioral change. In R. J. </a:t>
            </a:r>
            <a:r>
              <a:rPr lang="en-US" sz="900" dirty="0" err="1"/>
              <a:t>DiClemente</a:t>
            </a:r>
            <a:r>
              <a:rPr lang="en-US" sz="900" dirty="0"/>
              <a:t>, R. A. Crosby, &amp; M. C. </a:t>
            </a:r>
            <a:r>
              <a:rPr lang="en-US" sz="900" dirty="0" err="1"/>
              <a:t>Kegler</a:t>
            </a:r>
            <a:r>
              <a:rPr lang="en-US" sz="900" dirty="0"/>
              <a:t> (Eds</a:t>
            </a:r>
            <a:r>
              <a:rPr lang="en-US" sz="900" dirty="0" smtClean="0"/>
              <a:t>.), </a:t>
            </a:r>
            <a:r>
              <a:rPr lang="en-US" sz="900" i="1" dirty="0" smtClean="0"/>
              <a:t>Emerging </a:t>
            </a:r>
            <a:r>
              <a:rPr lang="en-US" sz="900" i="1" dirty="0"/>
              <a:t>theories in health promotion practice and research</a:t>
            </a:r>
            <a:r>
              <a:rPr lang="en-US" sz="900" dirty="0" smtClean="0"/>
              <a:t> (</a:t>
            </a:r>
            <a:r>
              <a:rPr lang="en-US" sz="900" dirty="0"/>
              <a:t>2nd ed., pp. 185–214</a:t>
            </a:r>
            <a:r>
              <a:rPr lang="en-US" sz="900" dirty="0" smtClean="0"/>
              <a:t>). </a:t>
            </a:r>
            <a:r>
              <a:rPr lang="en-US" sz="900" dirty="0" err="1"/>
              <a:t>Jossey</a:t>
            </a:r>
            <a:r>
              <a:rPr lang="en-US" sz="900" dirty="0"/>
              <a:t>-Bass. Reprinted with permission.</a:t>
            </a:r>
            <a:endParaRPr lang="en-US" sz="900" b="1" dirty="0">
              <a:solidFill>
                <a:srgbClr val="FF0000"/>
              </a:solidFill>
            </a:endParaRPr>
          </a:p>
        </p:txBody>
      </p:sp>
      <p:pic>
        <p:nvPicPr>
          <p:cNvPr id="3" name="Picture 2" descr="A flow chart shows the elaboration likelihood model of persuasion or E L M. It begins from an oval shape containing the text: Persuasive communication. A downward arrow points to a box with the text: Motivated to process? personal relevance, need for cognition, etcetera. It leads to the options of yes, and no. The arrow titled no leads to the right to a box with the text: Is a peripheral process of operating? identification with source, use of heuristics, balance theory, etcetera. Which has an upward pointing arrow leading to box with text: Peripheral attitude shift, Changes attitude is relatively temporary, susceptible to counter persuasion, and unpredictive of behavior. Which leads back to the box with the text Motivated to process. There is also a downward pointing arrow labeled no, pointing to box with the text: Retain initial attitude, Attitude does not change from previous position. The option yes from motivated to process leads to box with the text: Ability to process? distraction, repetition, knowledge, etcetera. It leads to the options of yes, and no. The arrow titled no leads to the right to a box with the text: Is a peripheral process of operating? identification with source, use of heuristics, balance theory, etcetera. The downward arrow from the box Ability to process is titled yes. It leads to box with the text: What is the nature of the processing? argument quality, initial attitude, etcetera. This box is subdivided into 2 parts from within, the first part contains the text: More favorable thoughts than before? The second part contains the text: More unfavorable thoughts than before. A rightward pointing arrow labeled no from part 2 leads to box with the text retain initial attitude attitude does not change from previous position. 2 downward pointing arrows labeled yes from part 1 and part 2 leads to box with the text: are the thoughts relied upon? ease of generation, thought rehearsal, etcetera. An arrow labeled no points to the right, and leads to box with the text Is a peripheral process operating? identification with source, use of heuristics, balance theory etcetera. Two downward pointing arrows from are the thoughts relied upon ease of generation, thought rehearsal etcetera are labeled yes or favorable, and Yes or unfavorable. It leads to box with the text Central positive attitude change for yes, favorable. And Central negative attitude change for yes unfavorable. Text below it reads: Changed attitude is relatively enduring, resistant to counter persuasion, and predictive of behavior.&#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9543" y="1231270"/>
            <a:ext cx="3951596" cy="5495665"/>
          </a:xfrm>
          <a:prstGeom prst="rect">
            <a:avLst/>
          </a:prstGeom>
        </p:spPr>
      </p:pic>
    </p:spTree>
    <p:extLst>
      <p:ext uri="{BB962C8B-B14F-4D97-AF65-F5344CB8AC3E}">
        <p14:creationId xmlns:p14="http://schemas.microsoft.com/office/powerpoint/2010/main" val="3323246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426517-313C-2548-A778-C4A0D773111D}"/>
              </a:ext>
            </a:extLst>
          </p:cNvPr>
          <p:cNvSpPr>
            <a:spLocks noGrp="1"/>
          </p:cNvSpPr>
          <p:nvPr>
            <p:ph type="title"/>
          </p:nvPr>
        </p:nvSpPr>
        <p:spPr>
          <a:xfrm>
            <a:off x="0" y="121033"/>
            <a:ext cx="12192000" cy="1002089"/>
          </a:xfrm>
        </p:spPr>
        <p:txBody>
          <a:bodyPr/>
          <a:lstStyle/>
          <a:p>
            <a:r>
              <a:rPr lang="en-US" dirty="0"/>
              <a:t>Intrapersonal Level Theories </a:t>
            </a:r>
            <a:r>
              <a:rPr lang="en-US" sz="2000" dirty="0" smtClean="0"/>
              <a:t>(8 </a:t>
            </a:r>
            <a:r>
              <a:rPr lang="en-US" sz="2000" dirty="0"/>
              <a:t>of 13</a:t>
            </a:r>
            <a:r>
              <a:rPr lang="en-US" sz="2000" dirty="0" smtClean="0"/>
              <a:t>)</a:t>
            </a:r>
            <a:r>
              <a:rPr lang="en-US" dirty="0" smtClean="0"/>
              <a:t> </a:t>
            </a:r>
            <a:endParaRPr lang="en-US" dirty="0"/>
          </a:p>
        </p:txBody>
      </p:sp>
      <p:sp>
        <p:nvSpPr>
          <p:cNvPr id="3" name="Content Placeholder 2">
            <a:extLst>
              <a:ext uri="{FF2B5EF4-FFF2-40B4-BE49-F238E27FC236}">
                <a16:creationId xmlns:a16="http://schemas.microsoft.com/office/drawing/2014/main" xmlns="" id="{42B6916E-2044-E447-8548-FEC18BDE9227}"/>
              </a:ext>
            </a:extLst>
          </p:cNvPr>
          <p:cNvSpPr>
            <a:spLocks noGrp="1"/>
          </p:cNvSpPr>
          <p:nvPr>
            <p:ph idx="1"/>
          </p:nvPr>
        </p:nvSpPr>
        <p:spPr>
          <a:xfrm>
            <a:off x="925830" y="1490870"/>
            <a:ext cx="10287000" cy="4699047"/>
          </a:xfrm>
        </p:spPr>
        <p:txBody>
          <a:bodyPr/>
          <a:lstStyle/>
          <a:p>
            <a:r>
              <a:rPr lang="en-US" dirty="0"/>
              <a:t>Information-Motivation-Behavioral (IMB) Skills Model</a:t>
            </a:r>
          </a:p>
          <a:p>
            <a:pPr lvl="1"/>
            <a:r>
              <a:rPr lang="en-US" dirty="0"/>
              <a:t>Information, motivation, and skills are fundamental determinants of preventive behavior.</a:t>
            </a:r>
          </a:p>
          <a:p>
            <a:pPr lvl="1"/>
            <a:r>
              <a:rPr lang="en-US" dirty="0"/>
              <a:t>Information must be relevant and serve as personal guide to preventive behavior.</a:t>
            </a:r>
          </a:p>
          <a:p>
            <a:pPr lvl="1"/>
            <a:r>
              <a:rPr lang="en-US" dirty="0"/>
              <a:t>Personal </a:t>
            </a:r>
            <a:r>
              <a:rPr lang="en-US" i="1" dirty="0"/>
              <a:t>and</a:t>
            </a:r>
            <a:r>
              <a:rPr lang="en-US" dirty="0"/>
              <a:t> social motivation are needed to act.</a:t>
            </a:r>
          </a:p>
          <a:p>
            <a:pPr lvl="1"/>
            <a:r>
              <a:rPr lang="en-US" dirty="0"/>
              <a:t>Skills include a person’s objective ability and self-efficacy to perform preventive behavior.</a:t>
            </a:r>
          </a:p>
          <a:p>
            <a:pPr lvl="1"/>
            <a:r>
              <a:rPr lang="en-US" dirty="0"/>
              <a:t>Information, motivation, and skills must be based on needs.</a:t>
            </a:r>
          </a:p>
          <a:p>
            <a:pPr lvl="1"/>
            <a:endParaRPr lang="en-US" dirty="0"/>
          </a:p>
        </p:txBody>
      </p:sp>
    </p:spTree>
    <p:extLst>
      <p:ext uri="{BB962C8B-B14F-4D97-AF65-F5344CB8AC3E}">
        <p14:creationId xmlns:p14="http://schemas.microsoft.com/office/powerpoint/2010/main" val="1405768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FB8586-F6BD-7440-AC44-B78392A3606D}"/>
              </a:ext>
            </a:extLst>
          </p:cNvPr>
          <p:cNvSpPr>
            <a:spLocks noGrp="1"/>
          </p:cNvSpPr>
          <p:nvPr>
            <p:ph type="title"/>
          </p:nvPr>
        </p:nvSpPr>
        <p:spPr>
          <a:xfrm>
            <a:off x="0" y="121033"/>
            <a:ext cx="12192000" cy="1002089"/>
          </a:xfrm>
        </p:spPr>
        <p:txBody>
          <a:bodyPr/>
          <a:lstStyle/>
          <a:p>
            <a:r>
              <a:rPr lang="en-US" dirty="0"/>
              <a:t>Information-Motivation-Behavioral (IMB) </a:t>
            </a:r>
            <a:br>
              <a:rPr lang="en-US" dirty="0"/>
            </a:br>
            <a:r>
              <a:rPr lang="en-US" dirty="0"/>
              <a:t>Skills Model</a:t>
            </a:r>
          </a:p>
        </p:txBody>
      </p:sp>
      <p:sp>
        <p:nvSpPr>
          <p:cNvPr id="5" name="Content Placeholder 4">
            <a:extLst>
              <a:ext uri="{FF2B5EF4-FFF2-40B4-BE49-F238E27FC236}">
                <a16:creationId xmlns:a16="http://schemas.microsoft.com/office/drawing/2014/main" xmlns="" id="{3883453B-1B16-461E-A120-846EB2EBD770}"/>
              </a:ext>
            </a:extLst>
          </p:cNvPr>
          <p:cNvSpPr>
            <a:spLocks noGrp="1"/>
          </p:cNvSpPr>
          <p:nvPr>
            <p:ph idx="1"/>
          </p:nvPr>
        </p:nvSpPr>
        <p:spPr>
          <a:xfrm>
            <a:off x="1985084" y="5248059"/>
            <a:ext cx="8643683" cy="772495"/>
          </a:xfrm>
        </p:spPr>
        <p:txBody>
          <a:bodyPr/>
          <a:lstStyle/>
          <a:p>
            <a:pPr marL="0" indent="0">
              <a:buNone/>
            </a:pPr>
            <a:r>
              <a:rPr lang="en-US" sz="1800" b="1" dirty="0"/>
              <a:t>Figure 7.9 </a:t>
            </a:r>
            <a:r>
              <a:rPr lang="en-US" sz="1800" dirty="0"/>
              <a:t>The Information-Motivation-Behavioral Skills Model of HIV Prevention.</a:t>
            </a:r>
          </a:p>
          <a:p>
            <a:pPr marL="0" indent="0">
              <a:spcBef>
                <a:spcPts val="900"/>
              </a:spcBef>
              <a:buNone/>
            </a:pPr>
            <a:r>
              <a:rPr lang="en-US" sz="900" dirty="0"/>
              <a:t>Reproduced from Fisher, J. D., &amp; Fisher, W. A. (1992). Changing AIDS-risk behavior. </a:t>
            </a:r>
            <a:r>
              <a:rPr lang="en-US" sz="900" i="1" dirty="0"/>
              <a:t>Psychological Bulletin, 111</a:t>
            </a:r>
            <a:r>
              <a:rPr lang="en-US" sz="900" dirty="0"/>
              <a:t> (3), 455–474.</a:t>
            </a:r>
            <a:endParaRPr lang="en-US" sz="900" b="1" dirty="0"/>
          </a:p>
        </p:txBody>
      </p:sp>
      <p:pic>
        <p:nvPicPr>
          <p:cNvPr id="3" name="Picture 2" descr="A flow chart shows the information motivation behavioral skills model of H I V prevention. It shows a box with the text H I V Prevention information. Another box is placed below it with the text H I V Prevention motivation. These two boxes are connected to each other by a two directional arrow. The box with the text H I V prevention information has 2 arrows leading to a box with the text H I V prevention behavior skills and H I V prevention behavior. The box with the text H I V Prevention motivation too has 2 arrows leading to the same boxes. The box with the text H I V Prevention behavior skills has an arrow leading to the box with the text H I V prevention behavior.&#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3101" y="2037030"/>
            <a:ext cx="8134152" cy="3274404"/>
          </a:xfrm>
          <a:prstGeom prst="rect">
            <a:avLst/>
          </a:prstGeom>
        </p:spPr>
      </p:pic>
    </p:spTree>
    <p:extLst>
      <p:ext uri="{BB962C8B-B14F-4D97-AF65-F5344CB8AC3E}">
        <p14:creationId xmlns:p14="http://schemas.microsoft.com/office/powerpoint/2010/main" val="35132385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426517-313C-2548-A778-C4A0D773111D}"/>
              </a:ext>
            </a:extLst>
          </p:cNvPr>
          <p:cNvSpPr>
            <a:spLocks noGrp="1"/>
          </p:cNvSpPr>
          <p:nvPr>
            <p:ph type="title"/>
          </p:nvPr>
        </p:nvSpPr>
        <p:spPr>
          <a:xfrm>
            <a:off x="0" y="121033"/>
            <a:ext cx="12192000" cy="1002089"/>
          </a:xfrm>
        </p:spPr>
        <p:txBody>
          <a:bodyPr/>
          <a:lstStyle/>
          <a:p>
            <a:r>
              <a:rPr lang="en-US" dirty="0"/>
              <a:t>Intrapersonal Level Theories </a:t>
            </a:r>
            <a:r>
              <a:rPr lang="en-US" sz="2000" dirty="0" smtClean="0"/>
              <a:t>(9 </a:t>
            </a:r>
            <a:r>
              <a:rPr lang="en-US" sz="2000" dirty="0"/>
              <a:t>of 13</a:t>
            </a:r>
            <a:r>
              <a:rPr lang="en-US" sz="2000" dirty="0" smtClean="0"/>
              <a:t>)</a:t>
            </a:r>
            <a:r>
              <a:rPr lang="en-US" dirty="0" smtClean="0"/>
              <a:t> </a:t>
            </a:r>
            <a:endParaRPr lang="en-US" dirty="0"/>
          </a:p>
        </p:txBody>
      </p:sp>
      <p:sp>
        <p:nvSpPr>
          <p:cNvPr id="3" name="Content Placeholder 2">
            <a:extLst>
              <a:ext uri="{FF2B5EF4-FFF2-40B4-BE49-F238E27FC236}">
                <a16:creationId xmlns:a16="http://schemas.microsoft.com/office/drawing/2014/main" xmlns="" id="{42B6916E-2044-E447-8548-FEC18BDE9227}"/>
              </a:ext>
            </a:extLst>
          </p:cNvPr>
          <p:cNvSpPr>
            <a:spLocks noGrp="1"/>
          </p:cNvSpPr>
          <p:nvPr>
            <p:ph idx="1"/>
          </p:nvPr>
        </p:nvSpPr>
        <p:spPr>
          <a:xfrm>
            <a:off x="925830" y="1490870"/>
            <a:ext cx="10287000" cy="4699047"/>
          </a:xfrm>
        </p:spPr>
        <p:txBody>
          <a:bodyPr/>
          <a:lstStyle/>
          <a:p>
            <a:r>
              <a:rPr lang="en-US" dirty="0"/>
              <a:t>Precaution Adoption Process Model (PAPM) Model</a:t>
            </a:r>
          </a:p>
          <a:p>
            <a:pPr lvl="1"/>
            <a:r>
              <a:rPr lang="en-US" dirty="0"/>
              <a:t>Stage model</a:t>
            </a:r>
          </a:p>
          <a:p>
            <a:pPr lvl="1"/>
            <a:r>
              <a:rPr lang="en-US" dirty="0"/>
              <a:t>Best used when using a new precaution (e.g., immunization) or abandoning a risky behavior (e.g., not wearing a safety belt); single step behaviors, not those that require gradual change over time</a:t>
            </a:r>
          </a:p>
          <a:p>
            <a:pPr lvl="1"/>
            <a:r>
              <a:rPr lang="en-US" dirty="0"/>
              <a:t>Includes seven stages; a person can be “staged” by using a series of questions.</a:t>
            </a:r>
          </a:p>
        </p:txBody>
      </p:sp>
    </p:spTree>
    <p:extLst>
      <p:ext uri="{BB962C8B-B14F-4D97-AF65-F5344CB8AC3E}">
        <p14:creationId xmlns:p14="http://schemas.microsoft.com/office/powerpoint/2010/main" val="32441981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FB8586-F6BD-7440-AC44-B78392A3606D}"/>
              </a:ext>
            </a:extLst>
          </p:cNvPr>
          <p:cNvSpPr>
            <a:spLocks noGrp="1"/>
          </p:cNvSpPr>
          <p:nvPr>
            <p:ph type="title"/>
          </p:nvPr>
        </p:nvSpPr>
        <p:spPr>
          <a:xfrm>
            <a:off x="0" y="121033"/>
            <a:ext cx="12192000" cy="1002089"/>
          </a:xfrm>
        </p:spPr>
        <p:txBody>
          <a:bodyPr/>
          <a:lstStyle/>
          <a:p>
            <a:r>
              <a:rPr lang="en-US" dirty="0"/>
              <a:t>Precaution Adoption Process Model (PAPM)</a:t>
            </a:r>
          </a:p>
        </p:txBody>
      </p:sp>
      <p:sp>
        <p:nvSpPr>
          <p:cNvPr id="6" name="Content Placeholder 5">
            <a:extLst>
              <a:ext uri="{FF2B5EF4-FFF2-40B4-BE49-F238E27FC236}">
                <a16:creationId xmlns:a16="http://schemas.microsoft.com/office/drawing/2014/main" xmlns="" id="{EEF82944-1166-420C-B5F0-6FD33F25553E}"/>
              </a:ext>
            </a:extLst>
          </p:cNvPr>
          <p:cNvSpPr>
            <a:spLocks noGrp="1"/>
          </p:cNvSpPr>
          <p:nvPr>
            <p:ph idx="1"/>
          </p:nvPr>
        </p:nvSpPr>
        <p:spPr>
          <a:xfrm>
            <a:off x="1312752" y="5954526"/>
            <a:ext cx="10085560" cy="639596"/>
          </a:xfrm>
        </p:spPr>
        <p:txBody>
          <a:bodyPr/>
          <a:lstStyle/>
          <a:p>
            <a:pPr marL="0" indent="0">
              <a:buNone/>
            </a:pPr>
            <a:r>
              <a:rPr lang="en-US" sz="1800" b="1" dirty="0"/>
              <a:t>Figure 7.10 </a:t>
            </a:r>
            <a:r>
              <a:rPr lang="en-US" sz="1800" dirty="0"/>
              <a:t>Application of the Precaution Adoption Process Model to COVID-19 Vaccine Series.</a:t>
            </a:r>
            <a:endParaRPr lang="en-US" sz="1800" b="1" dirty="0"/>
          </a:p>
        </p:txBody>
      </p:sp>
      <p:pic>
        <p:nvPicPr>
          <p:cNvPr id="3" name="Picture 2" descr="A flow chart shows application of the precaution adoption process model to COVID 19 vaccine. It has a total of 7 steps. Box titled step 1 has the text: Unaware there was a COVID 19 vaccination series available. A rightward arrow from this box leads to box 2 titled Step 2 with the text: Never thought about the COVID 19 vaccination series. A rightward arrow from this box leads to box 3 titled Step 3 with the text: Deciding about getting the COVID 19 vaccination series. There are two arrows emerging from this box. Arrow 1 is points to a box titled Step 4 in the bottom with the text: Decided not to get the COVID 19 vaccination series. Arrow 2 points to the right to a box titled Step 5 with the text: Decided to get the COVID 19 vaccination series. A rightward arrow from this box leads to box 6 titled Step 6 with the text: Got the COVID 19 vaccination series. A rightward arrow from this box leads to box 7 titled Step 7 with the text: Not applicable.&#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698" y="1656784"/>
            <a:ext cx="9657981" cy="4297742"/>
          </a:xfrm>
          <a:prstGeom prst="rect">
            <a:avLst/>
          </a:prstGeom>
        </p:spPr>
      </p:pic>
    </p:spTree>
    <p:extLst>
      <p:ext uri="{BB962C8B-B14F-4D97-AF65-F5344CB8AC3E}">
        <p14:creationId xmlns:p14="http://schemas.microsoft.com/office/powerpoint/2010/main" val="3310382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426517-313C-2548-A778-C4A0D773111D}"/>
              </a:ext>
            </a:extLst>
          </p:cNvPr>
          <p:cNvSpPr>
            <a:spLocks noGrp="1"/>
          </p:cNvSpPr>
          <p:nvPr>
            <p:ph type="title"/>
          </p:nvPr>
        </p:nvSpPr>
        <p:spPr>
          <a:xfrm>
            <a:off x="0" y="121033"/>
            <a:ext cx="12192000" cy="1002089"/>
          </a:xfrm>
        </p:spPr>
        <p:txBody>
          <a:bodyPr/>
          <a:lstStyle/>
          <a:p>
            <a:r>
              <a:rPr lang="en-US" dirty="0"/>
              <a:t>Interpersonal Level Theories </a:t>
            </a:r>
            <a:r>
              <a:rPr lang="en-US" sz="2000" dirty="0"/>
              <a:t>(</a:t>
            </a:r>
            <a:r>
              <a:rPr lang="en-US" sz="2000" dirty="0" smtClean="0"/>
              <a:t>10 </a:t>
            </a:r>
            <a:r>
              <a:rPr lang="en-US" sz="2000" dirty="0"/>
              <a:t>of 13</a:t>
            </a:r>
            <a:r>
              <a:rPr lang="en-US" sz="2000" dirty="0" smtClean="0"/>
              <a:t>) </a:t>
            </a:r>
            <a:endParaRPr lang="en-US" sz="2000" dirty="0"/>
          </a:p>
        </p:txBody>
      </p:sp>
      <p:sp>
        <p:nvSpPr>
          <p:cNvPr id="3" name="Content Placeholder 2">
            <a:extLst>
              <a:ext uri="{FF2B5EF4-FFF2-40B4-BE49-F238E27FC236}">
                <a16:creationId xmlns:a16="http://schemas.microsoft.com/office/drawing/2014/main" xmlns="" id="{42B6916E-2044-E447-8548-FEC18BDE9227}"/>
              </a:ext>
            </a:extLst>
          </p:cNvPr>
          <p:cNvSpPr>
            <a:spLocks noGrp="1"/>
          </p:cNvSpPr>
          <p:nvPr>
            <p:ph idx="1"/>
          </p:nvPr>
        </p:nvSpPr>
        <p:spPr>
          <a:xfrm>
            <a:off x="925830" y="1490870"/>
            <a:ext cx="10287000" cy="4699047"/>
          </a:xfrm>
        </p:spPr>
        <p:txBody>
          <a:bodyPr>
            <a:normAutofit/>
          </a:bodyPr>
          <a:lstStyle/>
          <a:p>
            <a:r>
              <a:rPr lang="en-US" dirty="0"/>
              <a:t>Social Cognitive Theory (SCT)</a:t>
            </a:r>
          </a:p>
          <a:p>
            <a:pPr lvl="1"/>
            <a:r>
              <a:rPr lang="en-US" dirty="0"/>
              <a:t>SCT combines stimulus response theory and cognitive theories.</a:t>
            </a:r>
          </a:p>
          <a:p>
            <a:pPr lvl="1"/>
            <a:r>
              <a:rPr lang="en-US" dirty="0"/>
              <a:t>SCT explains human functioning in terms of triadic reciprocal causation.</a:t>
            </a:r>
          </a:p>
          <a:p>
            <a:pPr lvl="1"/>
            <a:r>
              <a:rPr lang="en-US" dirty="0"/>
              <a:t>Internal personal factors (cognitive, affective, and biological events), behavioral patterns, and environmental influences interact and influence one another bidirectionally.</a:t>
            </a:r>
          </a:p>
        </p:txBody>
      </p:sp>
    </p:spTree>
    <p:extLst>
      <p:ext uri="{BB962C8B-B14F-4D97-AF65-F5344CB8AC3E}">
        <p14:creationId xmlns:p14="http://schemas.microsoft.com/office/powerpoint/2010/main" val="23226067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426517-313C-2548-A778-C4A0D773111D}"/>
              </a:ext>
            </a:extLst>
          </p:cNvPr>
          <p:cNvSpPr>
            <a:spLocks noGrp="1"/>
          </p:cNvSpPr>
          <p:nvPr>
            <p:ph type="title"/>
          </p:nvPr>
        </p:nvSpPr>
        <p:spPr>
          <a:xfrm>
            <a:off x="0" y="121033"/>
            <a:ext cx="12192000" cy="1002089"/>
          </a:xfrm>
        </p:spPr>
        <p:txBody>
          <a:bodyPr/>
          <a:lstStyle/>
          <a:p>
            <a:r>
              <a:rPr lang="en-US" dirty="0"/>
              <a:t>Interpersonal Level Theories </a:t>
            </a:r>
            <a:r>
              <a:rPr lang="en-US" sz="2000" dirty="0"/>
              <a:t>(</a:t>
            </a:r>
            <a:r>
              <a:rPr lang="en-US" sz="2000" dirty="0" smtClean="0"/>
              <a:t>11 </a:t>
            </a:r>
            <a:r>
              <a:rPr lang="en-US" sz="2000" dirty="0"/>
              <a:t>of 13</a:t>
            </a:r>
            <a:r>
              <a:rPr lang="en-US" sz="2000" dirty="0" smtClean="0"/>
              <a:t>)</a:t>
            </a:r>
            <a:r>
              <a:rPr lang="en-US" dirty="0" smtClean="0"/>
              <a:t> </a:t>
            </a:r>
            <a:endParaRPr lang="en-US" dirty="0"/>
          </a:p>
        </p:txBody>
      </p:sp>
      <p:sp>
        <p:nvSpPr>
          <p:cNvPr id="3" name="Content Placeholder 2">
            <a:extLst>
              <a:ext uri="{FF2B5EF4-FFF2-40B4-BE49-F238E27FC236}">
                <a16:creationId xmlns:a16="http://schemas.microsoft.com/office/drawing/2014/main" xmlns="" id="{42B6916E-2044-E447-8548-FEC18BDE9227}"/>
              </a:ext>
            </a:extLst>
          </p:cNvPr>
          <p:cNvSpPr>
            <a:spLocks noGrp="1"/>
          </p:cNvSpPr>
          <p:nvPr>
            <p:ph idx="1"/>
          </p:nvPr>
        </p:nvSpPr>
        <p:spPr>
          <a:xfrm>
            <a:off x="4110276" y="5884952"/>
            <a:ext cx="4379501" cy="455039"/>
          </a:xfrm>
        </p:spPr>
        <p:txBody>
          <a:bodyPr>
            <a:normAutofit/>
          </a:bodyPr>
          <a:lstStyle/>
          <a:p>
            <a:pPr marL="0" indent="0">
              <a:buNone/>
            </a:pPr>
            <a:r>
              <a:rPr lang="en-IN" sz="1800" b="1" dirty="0"/>
              <a:t>Figure 7.11 </a:t>
            </a:r>
            <a:r>
              <a:rPr lang="en-IN" sz="1800" dirty="0"/>
              <a:t>Social Cognitive Theory.</a:t>
            </a:r>
            <a:endParaRPr lang="en-US" sz="1800" b="1" dirty="0">
              <a:solidFill>
                <a:srgbClr val="FF0000"/>
              </a:solidFill>
            </a:endParaRPr>
          </a:p>
        </p:txBody>
      </p:sp>
      <p:pic>
        <p:nvPicPr>
          <p:cNvPr id="4" name="Picture 3" descr="An illustration three circles interconnected to each other with two directional arrows representing the social cognitive theory. The circles contains the text: Personal factors; Environmental influences; Behavior.&#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755" y="1864258"/>
            <a:ext cx="4281655" cy="3954035"/>
          </a:xfrm>
          <a:prstGeom prst="rect">
            <a:avLst/>
          </a:prstGeom>
        </p:spPr>
      </p:pic>
    </p:spTree>
    <p:extLst>
      <p:ext uri="{BB962C8B-B14F-4D97-AF65-F5344CB8AC3E}">
        <p14:creationId xmlns:p14="http://schemas.microsoft.com/office/powerpoint/2010/main" val="37428235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426517-313C-2548-A778-C4A0D773111D}"/>
              </a:ext>
            </a:extLst>
          </p:cNvPr>
          <p:cNvSpPr>
            <a:spLocks noGrp="1"/>
          </p:cNvSpPr>
          <p:nvPr>
            <p:ph type="title"/>
          </p:nvPr>
        </p:nvSpPr>
        <p:spPr>
          <a:xfrm>
            <a:off x="0" y="121033"/>
            <a:ext cx="12192000" cy="1002089"/>
          </a:xfrm>
        </p:spPr>
        <p:txBody>
          <a:bodyPr/>
          <a:lstStyle/>
          <a:p>
            <a:r>
              <a:rPr lang="en-US" dirty="0"/>
              <a:t>Interpersonal Level Theories </a:t>
            </a:r>
            <a:r>
              <a:rPr lang="en-US" sz="2000" dirty="0"/>
              <a:t>(</a:t>
            </a:r>
            <a:r>
              <a:rPr lang="en-US" sz="2000" dirty="0" smtClean="0"/>
              <a:t>12 </a:t>
            </a:r>
            <a:r>
              <a:rPr lang="en-US" sz="2000" dirty="0"/>
              <a:t>of </a:t>
            </a:r>
            <a:r>
              <a:rPr lang="en-US" sz="2000" dirty="0" smtClean="0"/>
              <a:t>13)</a:t>
            </a:r>
            <a:r>
              <a:rPr lang="en-US" dirty="0" smtClean="0"/>
              <a:t> </a:t>
            </a:r>
            <a:endParaRPr lang="en-US" dirty="0"/>
          </a:p>
        </p:txBody>
      </p:sp>
      <p:sp>
        <p:nvSpPr>
          <p:cNvPr id="3" name="Content Placeholder 2">
            <a:extLst>
              <a:ext uri="{FF2B5EF4-FFF2-40B4-BE49-F238E27FC236}">
                <a16:creationId xmlns:a16="http://schemas.microsoft.com/office/drawing/2014/main" xmlns="" id="{42B6916E-2044-E447-8548-FEC18BDE9227}"/>
              </a:ext>
            </a:extLst>
          </p:cNvPr>
          <p:cNvSpPr>
            <a:spLocks noGrp="1"/>
          </p:cNvSpPr>
          <p:nvPr>
            <p:ph idx="1"/>
          </p:nvPr>
        </p:nvSpPr>
        <p:spPr>
          <a:xfrm>
            <a:off x="925513" y="1490663"/>
            <a:ext cx="10287000" cy="5102642"/>
          </a:xfrm>
        </p:spPr>
        <p:txBody>
          <a:bodyPr>
            <a:normAutofit lnSpcReduction="10000"/>
          </a:bodyPr>
          <a:lstStyle/>
          <a:p>
            <a:r>
              <a:rPr lang="en-US" dirty="0"/>
              <a:t>Social Cognitive Theory (SCT) constructs</a:t>
            </a:r>
          </a:p>
          <a:p>
            <a:pPr lvl="1"/>
            <a:r>
              <a:rPr lang="en-US" dirty="0"/>
              <a:t>Reinforcement—direct, vicarious, and self</a:t>
            </a:r>
          </a:p>
          <a:p>
            <a:pPr lvl="1"/>
            <a:r>
              <a:rPr lang="en-US" dirty="0"/>
              <a:t>Behavioral capability</a:t>
            </a:r>
          </a:p>
          <a:p>
            <a:pPr lvl="1"/>
            <a:r>
              <a:rPr lang="en-US" dirty="0"/>
              <a:t>Expectations</a:t>
            </a:r>
          </a:p>
          <a:p>
            <a:pPr lvl="1"/>
            <a:r>
              <a:rPr lang="en-US" dirty="0"/>
              <a:t>Expectancies</a:t>
            </a:r>
          </a:p>
          <a:p>
            <a:pPr lvl="1"/>
            <a:r>
              <a:rPr lang="en-US" dirty="0"/>
              <a:t>Self-regulation or self-control</a:t>
            </a:r>
          </a:p>
          <a:p>
            <a:pPr lvl="1"/>
            <a:r>
              <a:rPr lang="en-US" dirty="0"/>
              <a:t>Self-efficacy—efficacy expectations and outcome expectations; collective efficacy</a:t>
            </a:r>
          </a:p>
          <a:p>
            <a:pPr lvl="1"/>
            <a:r>
              <a:rPr lang="en-US" dirty="0"/>
              <a:t>Emotional coping response</a:t>
            </a:r>
          </a:p>
          <a:p>
            <a:pPr lvl="1"/>
            <a:r>
              <a:rPr lang="en-US" dirty="0"/>
              <a:t>Reciprocal determinism</a:t>
            </a:r>
          </a:p>
          <a:p>
            <a:pPr lvl="1"/>
            <a:r>
              <a:rPr lang="en-US" dirty="0"/>
              <a:t>Locus of control—internal and external</a:t>
            </a:r>
          </a:p>
        </p:txBody>
      </p:sp>
    </p:spTree>
    <p:extLst>
      <p:ext uri="{BB962C8B-B14F-4D97-AF65-F5344CB8AC3E}">
        <p14:creationId xmlns:p14="http://schemas.microsoft.com/office/powerpoint/2010/main" val="6660886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426517-313C-2548-A778-C4A0D773111D}"/>
              </a:ext>
            </a:extLst>
          </p:cNvPr>
          <p:cNvSpPr>
            <a:spLocks noGrp="1"/>
          </p:cNvSpPr>
          <p:nvPr>
            <p:ph type="title"/>
          </p:nvPr>
        </p:nvSpPr>
        <p:spPr>
          <a:xfrm>
            <a:off x="0" y="121033"/>
            <a:ext cx="12192000" cy="1002089"/>
          </a:xfrm>
        </p:spPr>
        <p:txBody>
          <a:bodyPr/>
          <a:lstStyle/>
          <a:p>
            <a:r>
              <a:rPr lang="en-US" dirty="0"/>
              <a:t>Interpersonal Level Theories </a:t>
            </a:r>
            <a:r>
              <a:rPr lang="en-US" sz="2000" dirty="0"/>
              <a:t>(</a:t>
            </a:r>
            <a:r>
              <a:rPr lang="en-US" sz="2000" dirty="0" smtClean="0"/>
              <a:t>13 </a:t>
            </a:r>
            <a:r>
              <a:rPr lang="en-US" sz="2000" dirty="0"/>
              <a:t>of </a:t>
            </a:r>
            <a:r>
              <a:rPr lang="en-US" sz="2000" dirty="0" smtClean="0"/>
              <a:t>13)</a:t>
            </a:r>
            <a:r>
              <a:rPr lang="en-US" dirty="0" smtClean="0"/>
              <a:t> </a:t>
            </a:r>
            <a:endParaRPr lang="en-US" dirty="0"/>
          </a:p>
        </p:txBody>
      </p:sp>
      <p:sp>
        <p:nvSpPr>
          <p:cNvPr id="3" name="Content Placeholder 2">
            <a:extLst>
              <a:ext uri="{FF2B5EF4-FFF2-40B4-BE49-F238E27FC236}">
                <a16:creationId xmlns:a16="http://schemas.microsoft.com/office/drawing/2014/main" xmlns="" id="{42B6916E-2044-E447-8548-FEC18BDE9227}"/>
              </a:ext>
            </a:extLst>
          </p:cNvPr>
          <p:cNvSpPr>
            <a:spLocks noGrp="1"/>
          </p:cNvSpPr>
          <p:nvPr>
            <p:ph idx="1"/>
          </p:nvPr>
        </p:nvSpPr>
        <p:spPr>
          <a:xfrm>
            <a:off x="925830" y="1490870"/>
            <a:ext cx="10287000" cy="4699047"/>
          </a:xfrm>
        </p:spPr>
        <p:txBody>
          <a:bodyPr>
            <a:normAutofit/>
          </a:bodyPr>
          <a:lstStyle/>
          <a:p>
            <a:r>
              <a:rPr lang="en-US" dirty="0"/>
              <a:t>Social Capital Theory</a:t>
            </a:r>
          </a:p>
          <a:p>
            <a:pPr lvl="1"/>
            <a:r>
              <a:rPr lang="en-US" dirty="0"/>
              <a:t>Relationships and structures within a community</a:t>
            </a:r>
          </a:p>
          <a:p>
            <a:pPr lvl="1"/>
            <a:r>
              <a:rPr lang="en-US" dirty="0"/>
              <a:t>A collective asset of the community not individuals</a:t>
            </a:r>
          </a:p>
          <a:p>
            <a:pPr lvl="1"/>
            <a:r>
              <a:rPr lang="en-US" dirty="0"/>
              <a:t>Types of networks—bonding, bridging, and linking</a:t>
            </a:r>
          </a:p>
          <a:p>
            <a:pPr lvl="1"/>
            <a:endParaRPr lang="en-US" dirty="0"/>
          </a:p>
        </p:txBody>
      </p:sp>
      <p:pic>
        <p:nvPicPr>
          <p:cNvPr id="4" name="Picture 3" descr="An illustration shows an oval titled Social capital. It has a circle in the center with the text Trust and reciprocity. This circle is intersected by 2 ovals with the text: Norms and expectations, and Networks which contains Bonding, Bridging, and Linking.&#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0178" y="3659472"/>
            <a:ext cx="4047744" cy="2852928"/>
          </a:xfrm>
          <a:prstGeom prst="rect">
            <a:avLst/>
          </a:prstGeom>
        </p:spPr>
      </p:pic>
      <p:sp>
        <p:nvSpPr>
          <p:cNvPr id="5" name="Rectangle 4"/>
          <p:cNvSpPr/>
          <p:nvPr/>
        </p:nvSpPr>
        <p:spPr>
          <a:xfrm>
            <a:off x="6779531" y="5789559"/>
            <a:ext cx="3135517" cy="761747"/>
          </a:xfrm>
          <a:prstGeom prst="rect">
            <a:avLst/>
          </a:prstGeom>
        </p:spPr>
        <p:txBody>
          <a:bodyPr wrap="square">
            <a:spAutoFit/>
          </a:bodyPr>
          <a:lstStyle/>
          <a:p>
            <a:r>
              <a:rPr lang="en-IN" b="1" dirty="0">
                <a:latin typeface="Arial" panose="020B0604020202020204" pitchFamily="34" charset="0"/>
                <a:cs typeface="Arial" panose="020B0604020202020204" pitchFamily="34" charset="0"/>
              </a:rPr>
              <a:t>Figure 7.12 </a:t>
            </a:r>
            <a:r>
              <a:rPr lang="en-IN" dirty="0">
                <a:latin typeface="Arial" panose="020B0604020202020204" pitchFamily="34" charset="0"/>
                <a:cs typeface="Arial" panose="020B0604020202020204" pitchFamily="34" charset="0"/>
              </a:rPr>
              <a:t>Social Capital.</a:t>
            </a:r>
          </a:p>
          <a:p>
            <a:pPr>
              <a:spcBef>
                <a:spcPts val="900"/>
              </a:spcBef>
            </a:pPr>
            <a:r>
              <a:rPr lang="en-US" sz="900" dirty="0">
                <a:latin typeface="Arial" panose="020B0604020202020204" pitchFamily="34" charset="0"/>
                <a:cs typeface="Arial" panose="020B0604020202020204" pitchFamily="34" charset="0"/>
              </a:rPr>
              <a:t>Information from Hayden, J. (2019). </a:t>
            </a:r>
            <a:r>
              <a:rPr lang="en-US" sz="900" i="1" dirty="0">
                <a:latin typeface="Arial" panose="020B0604020202020204" pitchFamily="34" charset="0"/>
                <a:cs typeface="Arial" panose="020B0604020202020204" pitchFamily="34" charset="0"/>
              </a:rPr>
              <a:t>Introduction to health behavior theory</a:t>
            </a:r>
            <a:r>
              <a:rPr lang="en-US" sz="900" dirty="0">
                <a:latin typeface="Arial" panose="020B0604020202020204" pitchFamily="34" charset="0"/>
                <a:cs typeface="Arial" panose="020B0604020202020204" pitchFamily="34" charset="0"/>
              </a:rPr>
              <a:t> (3rd ed.). Jones &amp; Bartlett Learning.</a:t>
            </a:r>
            <a:endParaRPr lang="en-IN"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52155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426517-313C-2548-A778-C4A0D773111D}"/>
              </a:ext>
            </a:extLst>
          </p:cNvPr>
          <p:cNvSpPr>
            <a:spLocks noGrp="1"/>
          </p:cNvSpPr>
          <p:nvPr>
            <p:ph type="title"/>
          </p:nvPr>
        </p:nvSpPr>
        <p:spPr>
          <a:xfrm>
            <a:off x="0" y="121033"/>
            <a:ext cx="12192000" cy="1002089"/>
          </a:xfrm>
        </p:spPr>
        <p:txBody>
          <a:bodyPr/>
          <a:lstStyle/>
          <a:p>
            <a:r>
              <a:rPr lang="en-US" dirty="0"/>
              <a:t>Interpersonal Network Theories </a:t>
            </a:r>
          </a:p>
        </p:txBody>
      </p:sp>
      <p:sp>
        <p:nvSpPr>
          <p:cNvPr id="3" name="Content Placeholder 2">
            <a:extLst>
              <a:ext uri="{FF2B5EF4-FFF2-40B4-BE49-F238E27FC236}">
                <a16:creationId xmlns:a16="http://schemas.microsoft.com/office/drawing/2014/main" xmlns="" id="{42B6916E-2044-E447-8548-FEC18BDE9227}"/>
              </a:ext>
            </a:extLst>
          </p:cNvPr>
          <p:cNvSpPr>
            <a:spLocks noGrp="1"/>
          </p:cNvSpPr>
          <p:nvPr>
            <p:ph idx="1"/>
          </p:nvPr>
        </p:nvSpPr>
        <p:spPr>
          <a:xfrm>
            <a:off x="925830" y="1490870"/>
            <a:ext cx="10287000" cy="4699047"/>
          </a:xfrm>
        </p:spPr>
        <p:txBody>
          <a:bodyPr>
            <a:normAutofit/>
          </a:bodyPr>
          <a:lstStyle/>
          <a:p>
            <a:r>
              <a:rPr lang="en-US" dirty="0"/>
              <a:t>Social Network Theory</a:t>
            </a:r>
          </a:p>
          <a:p>
            <a:pPr lvl="1"/>
            <a:r>
              <a:rPr lang="en-US" dirty="0"/>
              <a:t>Some say not a theory, but rather concepts that describe functioning social relationships.</a:t>
            </a:r>
          </a:p>
          <a:p>
            <a:pPr lvl="1"/>
            <a:r>
              <a:rPr lang="en-US" dirty="0"/>
              <a:t>Social network—web of social relationships that surround people and the characteristics of the web</a:t>
            </a:r>
          </a:p>
          <a:p>
            <a:pPr lvl="1"/>
            <a:r>
              <a:rPr lang="en-US" dirty="0"/>
              <a:t>Research shows networks can support health status, but research does not say how much or what makes up a good network.</a:t>
            </a:r>
          </a:p>
          <a:p>
            <a:pPr lvl="1"/>
            <a:r>
              <a:rPr lang="en-US" dirty="0"/>
              <a:t>There are various types of networks.</a:t>
            </a:r>
          </a:p>
          <a:p>
            <a:pPr lvl="1"/>
            <a:endParaRPr lang="en-US" dirty="0"/>
          </a:p>
        </p:txBody>
      </p:sp>
    </p:spTree>
    <p:extLst>
      <p:ext uri="{BB962C8B-B14F-4D97-AF65-F5344CB8AC3E}">
        <p14:creationId xmlns:p14="http://schemas.microsoft.com/office/powerpoint/2010/main" val="1894063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426517-313C-2548-A778-C4A0D773111D}"/>
              </a:ext>
            </a:extLst>
          </p:cNvPr>
          <p:cNvSpPr>
            <a:spLocks noGrp="1"/>
          </p:cNvSpPr>
          <p:nvPr>
            <p:ph type="title"/>
          </p:nvPr>
        </p:nvSpPr>
        <p:spPr>
          <a:xfrm>
            <a:off x="0" y="121033"/>
            <a:ext cx="12192000" cy="1002089"/>
          </a:xfrm>
        </p:spPr>
        <p:txBody>
          <a:bodyPr/>
          <a:lstStyle/>
          <a:p>
            <a:r>
              <a:rPr lang="en-US" dirty="0"/>
              <a:t>Key Terms </a:t>
            </a:r>
            <a:r>
              <a:rPr lang="en-US" sz="2000" dirty="0"/>
              <a:t>(1 of 2)</a:t>
            </a:r>
          </a:p>
        </p:txBody>
      </p:sp>
      <p:sp>
        <p:nvSpPr>
          <p:cNvPr id="3" name="Content Placeholder 2">
            <a:extLst>
              <a:ext uri="{FF2B5EF4-FFF2-40B4-BE49-F238E27FC236}">
                <a16:creationId xmlns:a16="http://schemas.microsoft.com/office/drawing/2014/main" xmlns="" id="{42B6916E-2044-E447-8548-FEC18BDE9227}"/>
              </a:ext>
            </a:extLst>
          </p:cNvPr>
          <p:cNvSpPr>
            <a:spLocks noGrp="1"/>
          </p:cNvSpPr>
          <p:nvPr>
            <p:ph idx="1"/>
          </p:nvPr>
        </p:nvSpPr>
        <p:spPr>
          <a:xfrm>
            <a:off x="925830" y="1490870"/>
            <a:ext cx="10287000" cy="4699047"/>
          </a:xfrm>
        </p:spPr>
        <p:txBody>
          <a:bodyPr/>
          <a:lstStyle/>
          <a:p>
            <a:r>
              <a:rPr lang="en-US" dirty="0"/>
              <a:t>Theory—set of interrelated concepts, definitions, and propositions that present a systematic view of a situation by indicating relations among variables to explain and predict events of the situation (Kerlinger, 1986)</a:t>
            </a:r>
          </a:p>
          <a:p>
            <a:r>
              <a:rPr lang="en-US" dirty="0"/>
              <a:t>Model—composite of ideas and concepts taken from multiple theories and used together (Hayden, 2019)</a:t>
            </a:r>
          </a:p>
        </p:txBody>
      </p:sp>
    </p:spTree>
    <p:extLst>
      <p:ext uri="{BB962C8B-B14F-4D97-AF65-F5344CB8AC3E}">
        <p14:creationId xmlns:p14="http://schemas.microsoft.com/office/powerpoint/2010/main" val="19065781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426517-313C-2548-A778-C4A0D773111D}"/>
              </a:ext>
            </a:extLst>
          </p:cNvPr>
          <p:cNvSpPr>
            <a:spLocks noGrp="1"/>
          </p:cNvSpPr>
          <p:nvPr>
            <p:ph type="title"/>
          </p:nvPr>
        </p:nvSpPr>
        <p:spPr>
          <a:xfrm>
            <a:off x="0" y="121033"/>
            <a:ext cx="12192000" cy="1002089"/>
          </a:xfrm>
        </p:spPr>
        <p:txBody>
          <a:bodyPr/>
          <a:lstStyle/>
          <a:p>
            <a:r>
              <a:rPr lang="en-US" dirty="0"/>
              <a:t>Community Level Theories </a:t>
            </a:r>
            <a:r>
              <a:rPr lang="en-US" sz="2000" dirty="0"/>
              <a:t>(</a:t>
            </a:r>
            <a:r>
              <a:rPr lang="en-US" sz="2000" dirty="0" smtClean="0"/>
              <a:t>1 </a:t>
            </a:r>
            <a:r>
              <a:rPr lang="en-US" sz="2000" dirty="0"/>
              <a:t>of </a:t>
            </a:r>
            <a:r>
              <a:rPr lang="en-US" sz="2000" dirty="0" smtClean="0"/>
              <a:t>4)</a:t>
            </a:r>
            <a:r>
              <a:rPr lang="en-US" dirty="0" smtClean="0"/>
              <a:t> </a:t>
            </a:r>
            <a:endParaRPr lang="en-US" dirty="0"/>
          </a:p>
        </p:txBody>
      </p:sp>
      <p:sp>
        <p:nvSpPr>
          <p:cNvPr id="3" name="Content Placeholder 2">
            <a:extLst>
              <a:ext uri="{FF2B5EF4-FFF2-40B4-BE49-F238E27FC236}">
                <a16:creationId xmlns:a16="http://schemas.microsoft.com/office/drawing/2014/main" xmlns="" id="{42B6916E-2044-E447-8548-FEC18BDE9227}"/>
              </a:ext>
            </a:extLst>
          </p:cNvPr>
          <p:cNvSpPr>
            <a:spLocks noGrp="1"/>
          </p:cNvSpPr>
          <p:nvPr>
            <p:ph idx="1"/>
          </p:nvPr>
        </p:nvSpPr>
        <p:spPr>
          <a:xfrm>
            <a:off x="925830" y="1490870"/>
            <a:ext cx="10287000" cy="4699047"/>
          </a:xfrm>
        </p:spPr>
        <p:txBody>
          <a:bodyPr>
            <a:normAutofit/>
          </a:bodyPr>
          <a:lstStyle/>
          <a:p>
            <a:r>
              <a:rPr lang="en-US" dirty="0"/>
              <a:t>Community level theories</a:t>
            </a:r>
          </a:p>
          <a:p>
            <a:pPr lvl="1"/>
            <a:r>
              <a:rPr lang="en-US" dirty="0"/>
              <a:t>Those that apply the last five levels of the ecological perspective—institutional, community, public policy, environmental, and culture</a:t>
            </a:r>
          </a:p>
          <a:p>
            <a:pPr lvl="1"/>
            <a:r>
              <a:rPr lang="en-US" dirty="0"/>
              <a:t>Explore how social systems function and change</a:t>
            </a:r>
          </a:p>
          <a:p>
            <a:pPr lvl="1"/>
            <a:r>
              <a:rPr lang="en-US" dirty="0"/>
              <a:t>Include community organizing and developing</a:t>
            </a:r>
          </a:p>
          <a:p>
            <a:pPr lvl="1"/>
            <a:endParaRPr lang="en-US" dirty="0"/>
          </a:p>
        </p:txBody>
      </p:sp>
    </p:spTree>
    <p:extLst>
      <p:ext uri="{BB962C8B-B14F-4D97-AF65-F5344CB8AC3E}">
        <p14:creationId xmlns:p14="http://schemas.microsoft.com/office/powerpoint/2010/main" val="23356066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426517-313C-2548-A778-C4A0D773111D}"/>
              </a:ext>
            </a:extLst>
          </p:cNvPr>
          <p:cNvSpPr>
            <a:spLocks noGrp="1"/>
          </p:cNvSpPr>
          <p:nvPr>
            <p:ph type="title"/>
          </p:nvPr>
        </p:nvSpPr>
        <p:spPr>
          <a:xfrm>
            <a:off x="0" y="121033"/>
            <a:ext cx="12192000" cy="1002089"/>
          </a:xfrm>
        </p:spPr>
        <p:txBody>
          <a:bodyPr/>
          <a:lstStyle/>
          <a:p>
            <a:r>
              <a:rPr lang="en-US" dirty="0"/>
              <a:t>Community Level Theories </a:t>
            </a:r>
            <a:r>
              <a:rPr lang="en-US" sz="2000" dirty="0" smtClean="0"/>
              <a:t>(2 </a:t>
            </a:r>
            <a:r>
              <a:rPr lang="en-US" sz="2000" dirty="0"/>
              <a:t>of </a:t>
            </a:r>
            <a:r>
              <a:rPr lang="en-US" sz="2000" dirty="0" smtClean="0"/>
              <a:t>4)</a:t>
            </a:r>
            <a:r>
              <a:rPr lang="en-US" dirty="0" smtClean="0"/>
              <a:t> </a:t>
            </a:r>
            <a:endParaRPr lang="en-US" dirty="0"/>
          </a:p>
        </p:txBody>
      </p:sp>
      <p:sp>
        <p:nvSpPr>
          <p:cNvPr id="3" name="Content Placeholder 2">
            <a:extLst>
              <a:ext uri="{FF2B5EF4-FFF2-40B4-BE49-F238E27FC236}">
                <a16:creationId xmlns:a16="http://schemas.microsoft.com/office/drawing/2014/main" xmlns="" id="{42B6916E-2044-E447-8548-FEC18BDE9227}"/>
              </a:ext>
            </a:extLst>
          </p:cNvPr>
          <p:cNvSpPr>
            <a:spLocks noGrp="1"/>
          </p:cNvSpPr>
          <p:nvPr>
            <p:ph idx="1"/>
          </p:nvPr>
        </p:nvSpPr>
        <p:spPr>
          <a:xfrm>
            <a:off x="925830" y="1490870"/>
            <a:ext cx="10287000" cy="4699047"/>
          </a:xfrm>
        </p:spPr>
        <p:txBody>
          <a:bodyPr>
            <a:normAutofit/>
          </a:bodyPr>
          <a:lstStyle/>
          <a:p>
            <a:r>
              <a:rPr lang="en-US" dirty="0"/>
              <a:t>Diffusion theory</a:t>
            </a:r>
          </a:p>
          <a:p>
            <a:pPr lvl="1"/>
            <a:r>
              <a:rPr lang="en-US" dirty="0"/>
              <a:t>Explains the spread of innovations (something new) through a population</a:t>
            </a:r>
          </a:p>
          <a:p>
            <a:pPr lvl="1"/>
            <a:r>
              <a:rPr lang="en-US" dirty="0"/>
              <a:t>Useful in health promotion to help planners create interventions or messaging for people in various categories</a:t>
            </a:r>
          </a:p>
        </p:txBody>
      </p:sp>
    </p:spTree>
    <p:extLst>
      <p:ext uri="{BB962C8B-B14F-4D97-AF65-F5344CB8AC3E}">
        <p14:creationId xmlns:p14="http://schemas.microsoft.com/office/powerpoint/2010/main" val="35150176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426517-313C-2548-A778-C4A0D773111D}"/>
              </a:ext>
            </a:extLst>
          </p:cNvPr>
          <p:cNvSpPr>
            <a:spLocks noGrp="1"/>
          </p:cNvSpPr>
          <p:nvPr>
            <p:ph type="title"/>
          </p:nvPr>
        </p:nvSpPr>
        <p:spPr>
          <a:xfrm>
            <a:off x="0" y="121033"/>
            <a:ext cx="12192000" cy="1002089"/>
          </a:xfrm>
        </p:spPr>
        <p:txBody>
          <a:bodyPr/>
          <a:lstStyle/>
          <a:p>
            <a:r>
              <a:rPr lang="en-US" dirty="0"/>
              <a:t>Community Level Theories </a:t>
            </a:r>
            <a:r>
              <a:rPr lang="en-US" sz="2000" dirty="0" smtClean="0"/>
              <a:t>(3 </a:t>
            </a:r>
            <a:r>
              <a:rPr lang="en-US" sz="2000" dirty="0"/>
              <a:t>of </a:t>
            </a:r>
            <a:r>
              <a:rPr lang="en-US" sz="2000" dirty="0" smtClean="0"/>
              <a:t>4)</a:t>
            </a:r>
            <a:endParaRPr lang="en-US" sz="2000" dirty="0"/>
          </a:p>
        </p:txBody>
      </p:sp>
      <p:sp>
        <p:nvSpPr>
          <p:cNvPr id="3" name="Content Placeholder 2">
            <a:extLst>
              <a:ext uri="{FF2B5EF4-FFF2-40B4-BE49-F238E27FC236}">
                <a16:creationId xmlns:a16="http://schemas.microsoft.com/office/drawing/2014/main" xmlns="" id="{42B6916E-2044-E447-8548-FEC18BDE9227}"/>
              </a:ext>
            </a:extLst>
          </p:cNvPr>
          <p:cNvSpPr>
            <a:spLocks noGrp="1"/>
          </p:cNvSpPr>
          <p:nvPr>
            <p:ph idx="1"/>
          </p:nvPr>
        </p:nvSpPr>
        <p:spPr>
          <a:xfrm>
            <a:off x="3240234" y="6109211"/>
            <a:ext cx="3865829" cy="353085"/>
          </a:xfrm>
        </p:spPr>
        <p:txBody>
          <a:bodyPr>
            <a:normAutofit lnSpcReduction="10000"/>
          </a:bodyPr>
          <a:lstStyle/>
          <a:p>
            <a:pPr marL="0" indent="0">
              <a:buNone/>
            </a:pPr>
            <a:r>
              <a:rPr lang="en-IN" sz="1800" b="1" dirty="0"/>
              <a:t>Figure 7.14 </a:t>
            </a:r>
            <a:r>
              <a:rPr lang="en-IN" sz="1800" dirty="0"/>
              <a:t>Diffusion of Innovation.</a:t>
            </a:r>
            <a:endParaRPr lang="en-US" sz="1800" b="1" dirty="0"/>
          </a:p>
        </p:txBody>
      </p:sp>
      <p:pic>
        <p:nvPicPr>
          <p:cNvPr id="5" name="Picture 4" descr="An illustration shows the diffusion of innovation with the help of a bell curve. The curve is divided into 5 sections. The first section beginning from the left has the text Innovators less than 3 percent. The second section has the text Early adopters 14 percent. The third section has the text Early majority 34 percent. The fourth section has the text Late majority 34 percent. The fifth section has the text Laggards 16 percent.&#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968" y="1551025"/>
            <a:ext cx="6026076" cy="4558186"/>
          </a:xfrm>
          <a:prstGeom prst="rect">
            <a:avLst/>
          </a:prstGeom>
        </p:spPr>
      </p:pic>
    </p:spTree>
    <p:extLst>
      <p:ext uri="{BB962C8B-B14F-4D97-AF65-F5344CB8AC3E}">
        <p14:creationId xmlns:p14="http://schemas.microsoft.com/office/powerpoint/2010/main" val="33824820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426517-313C-2548-A778-C4A0D773111D}"/>
              </a:ext>
            </a:extLst>
          </p:cNvPr>
          <p:cNvSpPr>
            <a:spLocks noGrp="1"/>
          </p:cNvSpPr>
          <p:nvPr>
            <p:ph type="title"/>
          </p:nvPr>
        </p:nvSpPr>
        <p:spPr>
          <a:xfrm>
            <a:off x="0" y="121033"/>
            <a:ext cx="12192000" cy="1002089"/>
          </a:xfrm>
        </p:spPr>
        <p:txBody>
          <a:bodyPr/>
          <a:lstStyle/>
          <a:p>
            <a:r>
              <a:rPr lang="en-US" dirty="0"/>
              <a:t>Community Level Theories </a:t>
            </a:r>
            <a:r>
              <a:rPr lang="en-US" sz="2000" dirty="0" smtClean="0"/>
              <a:t>(4 </a:t>
            </a:r>
            <a:r>
              <a:rPr lang="en-US" sz="2000" dirty="0"/>
              <a:t>of </a:t>
            </a:r>
            <a:r>
              <a:rPr lang="en-US" sz="2000" dirty="0" smtClean="0"/>
              <a:t>4)</a:t>
            </a:r>
            <a:r>
              <a:rPr lang="en-US" dirty="0" smtClean="0"/>
              <a:t> </a:t>
            </a:r>
            <a:endParaRPr lang="en-US" dirty="0"/>
          </a:p>
        </p:txBody>
      </p:sp>
      <p:sp>
        <p:nvSpPr>
          <p:cNvPr id="3" name="Content Placeholder 2">
            <a:extLst>
              <a:ext uri="{FF2B5EF4-FFF2-40B4-BE49-F238E27FC236}">
                <a16:creationId xmlns:a16="http://schemas.microsoft.com/office/drawing/2014/main" xmlns="" id="{42B6916E-2044-E447-8548-FEC18BDE9227}"/>
              </a:ext>
            </a:extLst>
          </p:cNvPr>
          <p:cNvSpPr>
            <a:spLocks noGrp="1"/>
          </p:cNvSpPr>
          <p:nvPr>
            <p:ph idx="1"/>
          </p:nvPr>
        </p:nvSpPr>
        <p:spPr>
          <a:xfrm>
            <a:off x="925830" y="1490870"/>
            <a:ext cx="10287000" cy="4699047"/>
          </a:xfrm>
        </p:spPr>
        <p:txBody>
          <a:bodyPr>
            <a:normAutofit/>
          </a:bodyPr>
          <a:lstStyle/>
          <a:p>
            <a:r>
              <a:rPr lang="en-US" dirty="0"/>
              <a:t>Community Readiness Model (CRM)</a:t>
            </a:r>
          </a:p>
          <a:p>
            <a:pPr lvl="1"/>
            <a:r>
              <a:rPr lang="en-US" dirty="0"/>
              <a:t>Stage model</a:t>
            </a:r>
          </a:p>
          <a:p>
            <a:pPr lvl="1"/>
            <a:r>
              <a:rPr lang="en-US" dirty="0"/>
              <a:t>Community readiness—degree to which a community is willing and ready to take action</a:t>
            </a:r>
          </a:p>
          <a:p>
            <a:pPr lvl="1"/>
            <a:r>
              <a:rPr lang="en-US" dirty="0"/>
              <a:t>Stages include—no awareness, denial, vague awareness, preplanning, preparation, initiation, stabilization, confirmation/expansion, and professionalism</a:t>
            </a:r>
          </a:p>
        </p:txBody>
      </p:sp>
    </p:spTree>
    <p:extLst>
      <p:ext uri="{BB962C8B-B14F-4D97-AF65-F5344CB8AC3E}">
        <p14:creationId xmlns:p14="http://schemas.microsoft.com/office/powerpoint/2010/main" val="33931223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426517-313C-2548-A778-C4A0D773111D}"/>
              </a:ext>
            </a:extLst>
          </p:cNvPr>
          <p:cNvSpPr>
            <a:spLocks noGrp="1"/>
          </p:cNvSpPr>
          <p:nvPr>
            <p:ph type="title"/>
          </p:nvPr>
        </p:nvSpPr>
        <p:spPr>
          <a:xfrm>
            <a:off x="0" y="121033"/>
            <a:ext cx="12192000" cy="1002089"/>
          </a:xfrm>
        </p:spPr>
        <p:txBody>
          <a:bodyPr/>
          <a:lstStyle/>
          <a:p>
            <a:r>
              <a:rPr lang="en-US" dirty="0"/>
              <a:t>Relapse and Its Prevention</a:t>
            </a:r>
          </a:p>
        </p:txBody>
      </p:sp>
      <p:sp>
        <p:nvSpPr>
          <p:cNvPr id="3" name="Content Placeholder 2">
            <a:extLst>
              <a:ext uri="{FF2B5EF4-FFF2-40B4-BE49-F238E27FC236}">
                <a16:creationId xmlns:a16="http://schemas.microsoft.com/office/drawing/2014/main" xmlns="" id="{42B6916E-2044-E447-8548-FEC18BDE9227}"/>
              </a:ext>
            </a:extLst>
          </p:cNvPr>
          <p:cNvSpPr>
            <a:spLocks noGrp="1"/>
          </p:cNvSpPr>
          <p:nvPr>
            <p:ph idx="1"/>
          </p:nvPr>
        </p:nvSpPr>
        <p:spPr>
          <a:xfrm>
            <a:off x="925830" y="1490870"/>
            <a:ext cx="10287000" cy="4699047"/>
          </a:xfrm>
        </p:spPr>
        <p:txBody>
          <a:bodyPr>
            <a:normAutofit/>
          </a:bodyPr>
          <a:lstStyle/>
          <a:p>
            <a:r>
              <a:rPr lang="en-US" dirty="0"/>
              <a:t>Relapse—failure to change or modify a behavior</a:t>
            </a:r>
          </a:p>
          <a:p>
            <a:r>
              <a:rPr lang="en-US" dirty="0"/>
              <a:t>Lapse—a single slip</a:t>
            </a:r>
          </a:p>
          <a:p>
            <a:r>
              <a:rPr lang="en-US" dirty="0"/>
              <a:t>Recidivism is a problem in health behavior change attempts.</a:t>
            </a:r>
          </a:p>
          <a:p>
            <a:r>
              <a:rPr lang="en-US" dirty="0"/>
              <a:t>Planners need to consider relapse prevention (i.e., planning to deal with high-risk situations for program participants)</a:t>
            </a:r>
          </a:p>
        </p:txBody>
      </p:sp>
    </p:spTree>
    <p:extLst>
      <p:ext uri="{BB962C8B-B14F-4D97-AF65-F5344CB8AC3E}">
        <p14:creationId xmlns:p14="http://schemas.microsoft.com/office/powerpoint/2010/main" val="6905470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426517-313C-2548-A778-C4A0D773111D}"/>
              </a:ext>
            </a:extLst>
          </p:cNvPr>
          <p:cNvSpPr>
            <a:spLocks noGrp="1"/>
          </p:cNvSpPr>
          <p:nvPr>
            <p:ph type="title"/>
          </p:nvPr>
        </p:nvSpPr>
        <p:spPr>
          <a:xfrm>
            <a:off x="0" y="121033"/>
            <a:ext cx="12192000" cy="1002089"/>
          </a:xfrm>
        </p:spPr>
        <p:txBody>
          <a:bodyPr/>
          <a:lstStyle/>
          <a:p>
            <a:r>
              <a:rPr lang="en-US" dirty="0"/>
              <a:t>Theory/Model Selection </a:t>
            </a:r>
            <a:r>
              <a:rPr lang="en-US" sz="2000" dirty="0"/>
              <a:t>(1 of 2)</a:t>
            </a:r>
          </a:p>
        </p:txBody>
      </p:sp>
      <p:sp>
        <p:nvSpPr>
          <p:cNvPr id="3" name="Content Placeholder 2">
            <a:extLst>
              <a:ext uri="{FF2B5EF4-FFF2-40B4-BE49-F238E27FC236}">
                <a16:creationId xmlns:a16="http://schemas.microsoft.com/office/drawing/2014/main" xmlns="" id="{42B6916E-2044-E447-8548-FEC18BDE9227}"/>
              </a:ext>
            </a:extLst>
          </p:cNvPr>
          <p:cNvSpPr>
            <a:spLocks noGrp="1"/>
          </p:cNvSpPr>
          <p:nvPr>
            <p:ph idx="1"/>
          </p:nvPr>
        </p:nvSpPr>
        <p:spPr>
          <a:xfrm>
            <a:off x="925513" y="1490663"/>
            <a:ext cx="10287000" cy="4699000"/>
          </a:xfrm>
        </p:spPr>
        <p:txBody>
          <a:bodyPr>
            <a:normAutofit/>
          </a:bodyPr>
          <a:lstStyle/>
          <a:p>
            <a:r>
              <a:rPr lang="en-US" dirty="0"/>
              <a:t>Recognize behavior (change) is the most likely intervention point.</a:t>
            </a:r>
          </a:p>
          <a:p>
            <a:r>
              <a:rPr lang="en-US" dirty="0"/>
              <a:t>Need to define public health problems in terms of behaviors that contribute to the problem.</a:t>
            </a:r>
          </a:p>
          <a:p>
            <a:pPr lvl="1"/>
            <a:endParaRPr lang="en-US" dirty="0"/>
          </a:p>
        </p:txBody>
      </p:sp>
    </p:spTree>
    <p:extLst>
      <p:ext uri="{BB962C8B-B14F-4D97-AF65-F5344CB8AC3E}">
        <p14:creationId xmlns:p14="http://schemas.microsoft.com/office/powerpoint/2010/main" val="4848590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426517-313C-2548-A778-C4A0D773111D}"/>
              </a:ext>
            </a:extLst>
          </p:cNvPr>
          <p:cNvSpPr>
            <a:spLocks noGrp="1"/>
          </p:cNvSpPr>
          <p:nvPr>
            <p:ph type="title"/>
          </p:nvPr>
        </p:nvSpPr>
        <p:spPr>
          <a:xfrm>
            <a:off x="0" y="121033"/>
            <a:ext cx="12192000" cy="1002089"/>
          </a:xfrm>
        </p:spPr>
        <p:txBody>
          <a:bodyPr/>
          <a:lstStyle/>
          <a:p>
            <a:r>
              <a:rPr lang="en-US" dirty="0"/>
              <a:t>Theory/Model Selection </a:t>
            </a:r>
            <a:r>
              <a:rPr lang="en-US" sz="2000" dirty="0" smtClean="0"/>
              <a:t>(2 </a:t>
            </a:r>
            <a:r>
              <a:rPr lang="en-US" sz="2000" dirty="0"/>
              <a:t>of 2)</a:t>
            </a:r>
          </a:p>
        </p:txBody>
      </p:sp>
      <p:sp>
        <p:nvSpPr>
          <p:cNvPr id="3" name="Content Placeholder 2">
            <a:extLst>
              <a:ext uri="{FF2B5EF4-FFF2-40B4-BE49-F238E27FC236}">
                <a16:creationId xmlns:a16="http://schemas.microsoft.com/office/drawing/2014/main" xmlns="" id="{42B6916E-2044-E447-8548-FEC18BDE9227}"/>
              </a:ext>
            </a:extLst>
          </p:cNvPr>
          <p:cNvSpPr>
            <a:spLocks noGrp="1"/>
          </p:cNvSpPr>
          <p:nvPr>
            <p:ph idx="1"/>
          </p:nvPr>
        </p:nvSpPr>
        <p:spPr>
          <a:xfrm>
            <a:off x="925513" y="1490663"/>
            <a:ext cx="10287000" cy="4699000"/>
          </a:xfrm>
        </p:spPr>
        <p:txBody>
          <a:bodyPr>
            <a:normAutofit/>
          </a:bodyPr>
          <a:lstStyle/>
          <a:p>
            <a:r>
              <a:rPr lang="en-US" dirty="0"/>
              <a:t>Steps to identify the most appropriate theory</a:t>
            </a:r>
          </a:p>
          <a:p>
            <a:pPr lvl="1"/>
            <a:r>
              <a:rPr lang="en-US" dirty="0"/>
              <a:t>Develop a problem statement.</a:t>
            </a:r>
          </a:p>
          <a:p>
            <a:pPr lvl="1"/>
            <a:r>
              <a:rPr lang="en-US" dirty="0"/>
              <a:t>Identify a target behavior.</a:t>
            </a:r>
          </a:p>
          <a:p>
            <a:pPr lvl="1"/>
            <a:r>
              <a:rPr lang="en-US" dirty="0"/>
              <a:t>Define the priority population.</a:t>
            </a:r>
          </a:p>
          <a:p>
            <a:pPr lvl="1"/>
            <a:r>
              <a:rPr lang="en-US" dirty="0"/>
              <a:t>Conduct a functional assessment.</a:t>
            </a:r>
          </a:p>
          <a:p>
            <a:pPr lvl="1"/>
            <a:r>
              <a:rPr lang="en-US" dirty="0"/>
              <a:t>Select a theory or model.</a:t>
            </a:r>
          </a:p>
          <a:p>
            <a:pPr lvl="1"/>
            <a:r>
              <a:rPr lang="en-US" dirty="0"/>
              <a:t>Develop the intervention.</a:t>
            </a:r>
          </a:p>
          <a:p>
            <a:pPr lvl="1"/>
            <a:endParaRPr lang="en-US" dirty="0"/>
          </a:p>
        </p:txBody>
      </p:sp>
    </p:spTree>
    <p:extLst>
      <p:ext uri="{BB962C8B-B14F-4D97-AF65-F5344CB8AC3E}">
        <p14:creationId xmlns:p14="http://schemas.microsoft.com/office/powerpoint/2010/main" val="15055938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426517-313C-2548-A778-C4A0D773111D}"/>
              </a:ext>
            </a:extLst>
          </p:cNvPr>
          <p:cNvSpPr>
            <a:spLocks noGrp="1"/>
          </p:cNvSpPr>
          <p:nvPr>
            <p:ph type="title"/>
          </p:nvPr>
        </p:nvSpPr>
        <p:spPr>
          <a:xfrm>
            <a:off x="0" y="121033"/>
            <a:ext cx="12192000" cy="1002089"/>
          </a:xfrm>
        </p:spPr>
        <p:txBody>
          <a:bodyPr/>
          <a:lstStyle/>
          <a:p>
            <a:r>
              <a:rPr lang="en-US" dirty="0"/>
              <a:t>Limitations of Theory</a:t>
            </a:r>
          </a:p>
        </p:txBody>
      </p:sp>
      <p:sp>
        <p:nvSpPr>
          <p:cNvPr id="3" name="Content Placeholder 2">
            <a:extLst>
              <a:ext uri="{FF2B5EF4-FFF2-40B4-BE49-F238E27FC236}">
                <a16:creationId xmlns:a16="http://schemas.microsoft.com/office/drawing/2014/main" xmlns="" id="{42B6916E-2044-E447-8548-FEC18BDE9227}"/>
              </a:ext>
            </a:extLst>
          </p:cNvPr>
          <p:cNvSpPr>
            <a:spLocks noGrp="1"/>
          </p:cNvSpPr>
          <p:nvPr>
            <p:ph idx="1"/>
          </p:nvPr>
        </p:nvSpPr>
        <p:spPr>
          <a:xfrm>
            <a:off x="925830" y="1490870"/>
            <a:ext cx="10287000" cy="4699047"/>
          </a:xfrm>
        </p:spPr>
        <p:txBody>
          <a:bodyPr>
            <a:normAutofit/>
          </a:bodyPr>
          <a:lstStyle/>
          <a:p>
            <a:r>
              <a:rPr lang="en-US" dirty="0"/>
              <a:t>No one theory/model is useful in all situations.</a:t>
            </a:r>
          </a:p>
          <a:p>
            <a:r>
              <a:rPr lang="en-US" dirty="0"/>
              <a:t>All theories/models have limitations.</a:t>
            </a:r>
          </a:p>
          <a:p>
            <a:r>
              <a:rPr lang="en-US" dirty="0"/>
              <a:t>Some theories just focus on reinforcement, others consider the input of cognition, while neatly placing people in stages based on characteristics. </a:t>
            </a:r>
          </a:p>
          <a:p>
            <a:r>
              <a:rPr lang="en-US" dirty="0"/>
              <a:t>Several different author groups have identified the various limitations of the theories/models.</a:t>
            </a:r>
          </a:p>
          <a:p>
            <a:endParaRPr lang="en-US" dirty="0"/>
          </a:p>
        </p:txBody>
      </p:sp>
    </p:spTree>
    <p:extLst>
      <p:ext uri="{BB962C8B-B14F-4D97-AF65-F5344CB8AC3E}">
        <p14:creationId xmlns:p14="http://schemas.microsoft.com/office/powerpoint/2010/main" val="33720839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6861B4-AAAF-DB41-AA94-DB63C3EB9B47}"/>
              </a:ext>
            </a:extLst>
          </p:cNvPr>
          <p:cNvSpPr>
            <a:spLocks noGrp="1"/>
          </p:cNvSpPr>
          <p:nvPr>
            <p:ph type="title"/>
          </p:nvPr>
        </p:nvSpPr>
        <p:spPr>
          <a:xfrm>
            <a:off x="0" y="121033"/>
            <a:ext cx="12192000" cy="1002089"/>
          </a:xfrm>
        </p:spPr>
        <p:txBody>
          <a:bodyPr/>
          <a:lstStyle/>
          <a:p>
            <a:r>
              <a:rPr lang="en-US" dirty="0"/>
              <a:t>Summary </a:t>
            </a:r>
            <a:r>
              <a:rPr lang="en-US" sz="2000" dirty="0"/>
              <a:t>(1 of 2)</a:t>
            </a:r>
          </a:p>
        </p:txBody>
      </p:sp>
      <p:sp>
        <p:nvSpPr>
          <p:cNvPr id="3" name="Content Placeholder 2">
            <a:extLst>
              <a:ext uri="{FF2B5EF4-FFF2-40B4-BE49-F238E27FC236}">
                <a16:creationId xmlns:a16="http://schemas.microsoft.com/office/drawing/2014/main" xmlns="" id="{4F557115-44FC-EB49-822E-DFCD6B5D3B4E}"/>
              </a:ext>
            </a:extLst>
          </p:cNvPr>
          <p:cNvSpPr>
            <a:spLocks noGrp="1"/>
          </p:cNvSpPr>
          <p:nvPr>
            <p:ph idx="1"/>
          </p:nvPr>
        </p:nvSpPr>
        <p:spPr>
          <a:xfrm>
            <a:off x="925513" y="1490663"/>
            <a:ext cx="10287000" cy="4699000"/>
          </a:xfrm>
        </p:spPr>
        <p:txBody>
          <a:bodyPr>
            <a:normAutofit/>
          </a:bodyPr>
          <a:lstStyle/>
          <a:p>
            <a:r>
              <a:rPr lang="en-US" dirty="0"/>
              <a:t>Two major categories of theories and models—planning and behavior change</a:t>
            </a:r>
          </a:p>
          <a:p>
            <a:r>
              <a:rPr lang="en-US" dirty="0"/>
              <a:t>Many theories/models are available to planner; no one theory/model is best.</a:t>
            </a:r>
          </a:p>
        </p:txBody>
      </p:sp>
    </p:spTree>
    <p:extLst>
      <p:ext uri="{BB962C8B-B14F-4D97-AF65-F5344CB8AC3E}">
        <p14:creationId xmlns:p14="http://schemas.microsoft.com/office/powerpoint/2010/main" val="33891028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6861B4-AAAF-DB41-AA94-DB63C3EB9B47}"/>
              </a:ext>
            </a:extLst>
          </p:cNvPr>
          <p:cNvSpPr>
            <a:spLocks noGrp="1"/>
          </p:cNvSpPr>
          <p:nvPr>
            <p:ph type="title"/>
          </p:nvPr>
        </p:nvSpPr>
        <p:spPr>
          <a:xfrm>
            <a:off x="0" y="121033"/>
            <a:ext cx="12192000" cy="1002089"/>
          </a:xfrm>
        </p:spPr>
        <p:txBody>
          <a:bodyPr/>
          <a:lstStyle/>
          <a:p>
            <a:r>
              <a:rPr lang="en-US" dirty="0"/>
              <a:t>Summary </a:t>
            </a:r>
            <a:r>
              <a:rPr lang="en-US" sz="2000" dirty="0" smtClean="0"/>
              <a:t>(2 </a:t>
            </a:r>
            <a:r>
              <a:rPr lang="en-US" sz="2000" dirty="0"/>
              <a:t>of 2)</a:t>
            </a:r>
            <a:r>
              <a:rPr lang="en-US" dirty="0"/>
              <a:t> </a:t>
            </a:r>
          </a:p>
        </p:txBody>
      </p:sp>
      <p:sp>
        <p:nvSpPr>
          <p:cNvPr id="3" name="Content Placeholder 2">
            <a:extLst>
              <a:ext uri="{FF2B5EF4-FFF2-40B4-BE49-F238E27FC236}">
                <a16:creationId xmlns:a16="http://schemas.microsoft.com/office/drawing/2014/main" xmlns="" id="{4F557115-44FC-EB49-822E-DFCD6B5D3B4E}"/>
              </a:ext>
            </a:extLst>
          </p:cNvPr>
          <p:cNvSpPr>
            <a:spLocks noGrp="1"/>
          </p:cNvSpPr>
          <p:nvPr>
            <p:ph idx="1"/>
          </p:nvPr>
        </p:nvSpPr>
        <p:spPr>
          <a:xfrm>
            <a:off x="925513" y="1490663"/>
            <a:ext cx="10287000" cy="4699000"/>
          </a:xfrm>
        </p:spPr>
        <p:txBody>
          <a:bodyPr>
            <a:normAutofit/>
          </a:bodyPr>
          <a:lstStyle/>
          <a:p>
            <a:r>
              <a:rPr lang="en-US" dirty="0"/>
              <a:t>Theories/models are important because they provide information about why people are, or are not, engaging in health-enhancing behaviors; what factors to consider when creating interventions; and what factors to look for when evaluating a program.</a:t>
            </a:r>
          </a:p>
          <a:p>
            <a:r>
              <a:rPr lang="en-US" dirty="0"/>
              <a:t>This chapter used continuum and stage groups to categorize the behavior change theories/models.</a:t>
            </a:r>
          </a:p>
        </p:txBody>
      </p:sp>
    </p:spTree>
    <p:extLst>
      <p:ext uri="{BB962C8B-B14F-4D97-AF65-F5344CB8AC3E}">
        <p14:creationId xmlns:p14="http://schemas.microsoft.com/office/powerpoint/2010/main" val="1059172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426517-313C-2548-A778-C4A0D773111D}"/>
              </a:ext>
            </a:extLst>
          </p:cNvPr>
          <p:cNvSpPr>
            <a:spLocks noGrp="1"/>
          </p:cNvSpPr>
          <p:nvPr>
            <p:ph type="title"/>
          </p:nvPr>
        </p:nvSpPr>
        <p:spPr>
          <a:xfrm>
            <a:off x="0" y="121033"/>
            <a:ext cx="12192000" cy="1002089"/>
          </a:xfrm>
        </p:spPr>
        <p:txBody>
          <a:bodyPr/>
          <a:lstStyle/>
          <a:p>
            <a:r>
              <a:rPr lang="en-US" dirty="0"/>
              <a:t>Key </a:t>
            </a:r>
            <a:r>
              <a:rPr lang="en-US" dirty="0" smtClean="0"/>
              <a:t>Terms </a:t>
            </a:r>
            <a:r>
              <a:rPr lang="en-US" sz="2000" dirty="0" smtClean="0"/>
              <a:t>(2 </a:t>
            </a:r>
            <a:r>
              <a:rPr lang="en-US" sz="2000" dirty="0"/>
              <a:t>of 2)</a:t>
            </a:r>
          </a:p>
        </p:txBody>
      </p:sp>
      <p:sp>
        <p:nvSpPr>
          <p:cNvPr id="3" name="Content Placeholder 2">
            <a:extLst>
              <a:ext uri="{FF2B5EF4-FFF2-40B4-BE49-F238E27FC236}">
                <a16:creationId xmlns:a16="http://schemas.microsoft.com/office/drawing/2014/main" xmlns="" id="{42B6916E-2044-E447-8548-FEC18BDE9227}"/>
              </a:ext>
            </a:extLst>
          </p:cNvPr>
          <p:cNvSpPr>
            <a:spLocks noGrp="1"/>
          </p:cNvSpPr>
          <p:nvPr>
            <p:ph idx="1"/>
          </p:nvPr>
        </p:nvSpPr>
        <p:spPr>
          <a:xfrm>
            <a:off x="925830" y="1490870"/>
            <a:ext cx="10287000" cy="4699047"/>
          </a:xfrm>
        </p:spPr>
        <p:txBody>
          <a:bodyPr/>
          <a:lstStyle/>
          <a:p>
            <a:r>
              <a:rPr lang="en-US" dirty="0"/>
              <a:t>Concepts—primary building blocks of a theory (Glanz et al., 2008)</a:t>
            </a:r>
          </a:p>
          <a:p>
            <a:r>
              <a:rPr lang="en-US" dirty="0"/>
              <a:t>Construct—concept used with a specific theory</a:t>
            </a:r>
          </a:p>
          <a:p>
            <a:r>
              <a:rPr lang="en-US" dirty="0"/>
              <a:t>Variable—measurement of a construct</a:t>
            </a:r>
          </a:p>
        </p:txBody>
      </p:sp>
    </p:spTree>
    <p:extLst>
      <p:ext uri="{BB962C8B-B14F-4D97-AF65-F5344CB8AC3E}">
        <p14:creationId xmlns:p14="http://schemas.microsoft.com/office/powerpoint/2010/main" val="961190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426517-313C-2548-A778-C4A0D773111D}"/>
              </a:ext>
            </a:extLst>
          </p:cNvPr>
          <p:cNvSpPr>
            <a:spLocks noGrp="1"/>
          </p:cNvSpPr>
          <p:nvPr>
            <p:ph type="title"/>
          </p:nvPr>
        </p:nvSpPr>
        <p:spPr>
          <a:xfrm>
            <a:off x="0" y="121033"/>
            <a:ext cx="12192000" cy="1002089"/>
          </a:xfrm>
        </p:spPr>
        <p:txBody>
          <a:bodyPr/>
          <a:lstStyle/>
          <a:p>
            <a:r>
              <a:rPr lang="en-US" dirty="0"/>
              <a:t>Introduction</a:t>
            </a:r>
          </a:p>
        </p:txBody>
      </p:sp>
      <p:sp>
        <p:nvSpPr>
          <p:cNvPr id="3" name="Content Placeholder 2">
            <a:extLst>
              <a:ext uri="{FF2B5EF4-FFF2-40B4-BE49-F238E27FC236}">
                <a16:creationId xmlns:a16="http://schemas.microsoft.com/office/drawing/2014/main" xmlns="" id="{42B6916E-2044-E447-8548-FEC18BDE9227}"/>
              </a:ext>
            </a:extLst>
          </p:cNvPr>
          <p:cNvSpPr>
            <a:spLocks noGrp="1"/>
          </p:cNvSpPr>
          <p:nvPr>
            <p:ph idx="1"/>
          </p:nvPr>
        </p:nvSpPr>
        <p:spPr>
          <a:xfrm>
            <a:off x="925830" y="1490870"/>
            <a:ext cx="10478770" cy="4699047"/>
          </a:xfrm>
        </p:spPr>
        <p:txBody>
          <a:bodyPr/>
          <a:lstStyle/>
          <a:p>
            <a:r>
              <a:rPr lang="en-US" dirty="0"/>
              <a:t>Theories are the backbone of processes used to plan, implement and evaluate health promotion interventions.</a:t>
            </a:r>
          </a:p>
          <a:p>
            <a:r>
              <a:rPr lang="en-US" dirty="0"/>
              <a:t>Using theories to guide work is consistent with evidence-informed and evidence-based practice.</a:t>
            </a:r>
          </a:p>
          <a:p>
            <a:r>
              <a:rPr lang="en-US" dirty="0"/>
              <a:t>There is no “best” theory.</a:t>
            </a:r>
          </a:p>
          <a:p>
            <a:r>
              <a:rPr lang="en-US" dirty="0"/>
              <a:t>The best theory is the one that meets the needs of any given program.</a:t>
            </a:r>
          </a:p>
        </p:txBody>
      </p:sp>
    </p:spTree>
    <p:extLst>
      <p:ext uri="{BB962C8B-B14F-4D97-AF65-F5344CB8AC3E}">
        <p14:creationId xmlns:p14="http://schemas.microsoft.com/office/powerpoint/2010/main" val="689721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426517-313C-2548-A778-C4A0D773111D}"/>
              </a:ext>
            </a:extLst>
          </p:cNvPr>
          <p:cNvSpPr>
            <a:spLocks noGrp="1"/>
          </p:cNvSpPr>
          <p:nvPr>
            <p:ph type="title"/>
          </p:nvPr>
        </p:nvSpPr>
        <p:spPr>
          <a:xfrm>
            <a:off x="0" y="121033"/>
            <a:ext cx="12192000" cy="1002089"/>
          </a:xfrm>
        </p:spPr>
        <p:txBody>
          <a:bodyPr/>
          <a:lstStyle/>
          <a:p>
            <a:r>
              <a:rPr lang="en-US" dirty="0"/>
              <a:t>Types of Models and Theories</a:t>
            </a:r>
          </a:p>
        </p:txBody>
      </p:sp>
      <p:sp>
        <p:nvSpPr>
          <p:cNvPr id="3" name="Content Placeholder 2">
            <a:extLst>
              <a:ext uri="{FF2B5EF4-FFF2-40B4-BE49-F238E27FC236}">
                <a16:creationId xmlns:a16="http://schemas.microsoft.com/office/drawing/2014/main" xmlns="" id="{42B6916E-2044-E447-8548-FEC18BDE9227}"/>
              </a:ext>
            </a:extLst>
          </p:cNvPr>
          <p:cNvSpPr>
            <a:spLocks noGrp="1"/>
          </p:cNvSpPr>
          <p:nvPr>
            <p:ph idx="1"/>
          </p:nvPr>
        </p:nvSpPr>
        <p:spPr>
          <a:xfrm>
            <a:off x="925830" y="1490870"/>
            <a:ext cx="10287000" cy="4699047"/>
          </a:xfrm>
        </p:spPr>
        <p:txBody>
          <a:bodyPr/>
          <a:lstStyle/>
          <a:p>
            <a:r>
              <a:rPr lang="en-US" dirty="0"/>
              <a:t>Planning models and theories—those used to plan, implement and evaluate health promotion programs</a:t>
            </a:r>
          </a:p>
          <a:p>
            <a:r>
              <a:rPr lang="en-US" dirty="0"/>
              <a:t>Behavior change theories—those that help to explain how change takes place</a:t>
            </a:r>
          </a:p>
        </p:txBody>
      </p:sp>
    </p:spTree>
    <p:extLst>
      <p:ext uri="{BB962C8B-B14F-4D97-AF65-F5344CB8AC3E}">
        <p14:creationId xmlns:p14="http://schemas.microsoft.com/office/powerpoint/2010/main" val="545121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426517-313C-2548-A778-C4A0D773111D}"/>
              </a:ext>
            </a:extLst>
          </p:cNvPr>
          <p:cNvSpPr>
            <a:spLocks noGrp="1"/>
          </p:cNvSpPr>
          <p:nvPr>
            <p:ph type="title"/>
          </p:nvPr>
        </p:nvSpPr>
        <p:spPr>
          <a:xfrm>
            <a:off x="0" y="121033"/>
            <a:ext cx="12192000" cy="1002089"/>
          </a:xfrm>
        </p:spPr>
        <p:txBody>
          <a:bodyPr/>
          <a:lstStyle/>
          <a:p>
            <a:r>
              <a:rPr lang="en-US" dirty="0"/>
              <a:t>Behavior Change Theories </a:t>
            </a:r>
            <a:r>
              <a:rPr lang="en-US" sz="2000" dirty="0"/>
              <a:t>(1 of 2)</a:t>
            </a:r>
            <a:r>
              <a:rPr lang="en-US" dirty="0"/>
              <a:t> </a:t>
            </a:r>
          </a:p>
        </p:txBody>
      </p:sp>
      <p:sp>
        <p:nvSpPr>
          <p:cNvPr id="3" name="Content Placeholder 2">
            <a:extLst>
              <a:ext uri="{FF2B5EF4-FFF2-40B4-BE49-F238E27FC236}">
                <a16:creationId xmlns:a16="http://schemas.microsoft.com/office/drawing/2014/main" xmlns="" id="{42B6916E-2044-E447-8548-FEC18BDE9227}"/>
              </a:ext>
            </a:extLst>
          </p:cNvPr>
          <p:cNvSpPr>
            <a:spLocks noGrp="1"/>
          </p:cNvSpPr>
          <p:nvPr>
            <p:ph idx="1"/>
          </p:nvPr>
        </p:nvSpPr>
        <p:spPr>
          <a:xfrm>
            <a:off x="925830" y="1490870"/>
            <a:ext cx="5728467" cy="4699047"/>
          </a:xfrm>
        </p:spPr>
        <p:txBody>
          <a:bodyPr/>
          <a:lstStyle/>
          <a:p>
            <a:r>
              <a:rPr lang="en-US" dirty="0"/>
              <a:t>Socioecological approach (also referred to as the ecological perspective) has the underlying concept that human behavior shapes and is shaped by multiple levels of influence</a:t>
            </a:r>
          </a:p>
          <a:p>
            <a:endParaRPr lang="en-US" dirty="0"/>
          </a:p>
        </p:txBody>
      </p:sp>
      <p:pic>
        <p:nvPicPr>
          <p:cNvPr id="4" name="Picture 3" descr="An illustration shows the social ecological model, with the help of 5 concentric circles. The circle beginning from the core to the out contains the text: Individual; Interpersonal; Organizational; Community; Public policy.&#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1580" y="1587633"/>
            <a:ext cx="4468368" cy="3407664"/>
          </a:xfrm>
          <a:prstGeom prst="rect">
            <a:avLst/>
          </a:prstGeom>
        </p:spPr>
      </p:pic>
      <p:sp>
        <p:nvSpPr>
          <p:cNvPr id="5" name="Rectangle 4"/>
          <p:cNvSpPr/>
          <p:nvPr/>
        </p:nvSpPr>
        <p:spPr>
          <a:xfrm>
            <a:off x="6872578" y="5003619"/>
            <a:ext cx="4073063" cy="1177245"/>
          </a:xfrm>
          <a:prstGeom prst="rect">
            <a:avLst/>
          </a:prstGeom>
        </p:spPr>
        <p:txBody>
          <a:bodyPr wrap="square">
            <a:spAutoFit/>
          </a:bodyPr>
          <a:lstStyle/>
          <a:p>
            <a:r>
              <a:rPr lang="it-IT" b="1" dirty="0">
                <a:latin typeface="Arial" panose="020B0604020202020204" pitchFamily="34" charset="0"/>
                <a:cs typeface="Arial" panose="020B0604020202020204" pitchFamily="34" charset="0"/>
              </a:rPr>
              <a:t>Figure 7.2 </a:t>
            </a:r>
            <a:r>
              <a:rPr lang="it-IT" dirty="0">
                <a:latin typeface="Arial" panose="020B0604020202020204" pitchFamily="34" charset="0"/>
                <a:cs typeface="Arial" panose="020B0604020202020204" pitchFamily="34" charset="0"/>
              </a:rPr>
              <a:t>Social Ecological Model.</a:t>
            </a:r>
          </a:p>
          <a:p>
            <a:pPr>
              <a:spcBef>
                <a:spcPts val="900"/>
              </a:spcBef>
            </a:pPr>
            <a:r>
              <a:rPr lang="en-US" sz="900" dirty="0">
                <a:latin typeface="Arial" panose="020B0604020202020204" pitchFamily="34" charset="0"/>
                <a:cs typeface="Arial" panose="020B0604020202020204" pitchFamily="34" charset="0"/>
              </a:rPr>
              <a:t>Reproduced from </a:t>
            </a:r>
            <a:r>
              <a:rPr lang="en-US" sz="900" dirty="0" err="1">
                <a:latin typeface="Arial" panose="020B0604020202020204" pitchFamily="34" charset="0"/>
                <a:cs typeface="Arial" panose="020B0604020202020204" pitchFamily="34" charset="0"/>
              </a:rPr>
              <a:t>Glanz</a:t>
            </a:r>
            <a:r>
              <a:rPr lang="en-US" sz="900" dirty="0">
                <a:latin typeface="Arial" panose="020B0604020202020204" pitchFamily="34" charset="0"/>
                <a:cs typeface="Arial" panose="020B0604020202020204" pitchFamily="34" charset="0"/>
              </a:rPr>
              <a:t>, K. (</a:t>
            </a:r>
            <a:r>
              <a:rPr lang="en-US" sz="900" dirty="0" err="1">
                <a:latin typeface="Arial" panose="020B0604020202020204" pitchFamily="34" charset="0"/>
                <a:cs typeface="Arial" panose="020B0604020202020204" pitchFamily="34" charset="0"/>
              </a:rPr>
              <a:t>n.d.</a:t>
            </a:r>
            <a:r>
              <a:rPr lang="en-US" sz="900" dirty="0">
                <a:latin typeface="Arial" panose="020B0604020202020204" pitchFamily="34" charset="0"/>
                <a:cs typeface="Arial" panose="020B0604020202020204" pitchFamily="34" charset="0"/>
              </a:rPr>
              <a:t>). Social and behavioral theories. In Office of Behavior &amp; Social Science Research, National Institutes of Health, Department of Health and Human Services, e-Source: The authority on</a:t>
            </a:r>
          </a:p>
          <a:p>
            <a:r>
              <a:rPr lang="en-US" sz="900" dirty="0">
                <a:latin typeface="Arial" panose="020B0604020202020204" pitchFamily="34" charset="0"/>
                <a:cs typeface="Arial" panose="020B0604020202020204" pitchFamily="34" charset="0"/>
              </a:rPr>
              <a:t>behavioral &amp; social science research (Ch. 5). https://obssr.od.nih.gov/sites/obssr/files/Social-and-Behavioral-Theories.pdf</a:t>
            </a:r>
            <a:endParaRPr lang="en-IN"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3933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426517-313C-2548-A778-C4A0D773111D}"/>
              </a:ext>
            </a:extLst>
          </p:cNvPr>
          <p:cNvSpPr>
            <a:spLocks noGrp="1"/>
          </p:cNvSpPr>
          <p:nvPr>
            <p:ph type="title"/>
          </p:nvPr>
        </p:nvSpPr>
        <p:spPr>
          <a:xfrm>
            <a:off x="0" y="121033"/>
            <a:ext cx="12192000" cy="1002089"/>
          </a:xfrm>
        </p:spPr>
        <p:txBody>
          <a:bodyPr/>
          <a:lstStyle/>
          <a:p>
            <a:r>
              <a:rPr lang="en-US" dirty="0"/>
              <a:t>Behavior Change Theories </a:t>
            </a:r>
            <a:r>
              <a:rPr lang="en-US" sz="2000" dirty="0" smtClean="0"/>
              <a:t>(2 </a:t>
            </a:r>
            <a:r>
              <a:rPr lang="en-US" sz="2000" dirty="0"/>
              <a:t>of 2)</a:t>
            </a:r>
            <a:r>
              <a:rPr lang="en-US" dirty="0"/>
              <a:t> </a:t>
            </a:r>
          </a:p>
        </p:txBody>
      </p:sp>
      <p:sp>
        <p:nvSpPr>
          <p:cNvPr id="3" name="Content Placeholder 2">
            <a:extLst>
              <a:ext uri="{FF2B5EF4-FFF2-40B4-BE49-F238E27FC236}">
                <a16:creationId xmlns:a16="http://schemas.microsoft.com/office/drawing/2014/main" xmlns="" id="{42B6916E-2044-E447-8548-FEC18BDE9227}"/>
              </a:ext>
            </a:extLst>
          </p:cNvPr>
          <p:cNvSpPr>
            <a:spLocks noGrp="1"/>
          </p:cNvSpPr>
          <p:nvPr>
            <p:ph idx="1"/>
          </p:nvPr>
        </p:nvSpPr>
        <p:spPr>
          <a:xfrm>
            <a:off x="925830" y="1490870"/>
            <a:ext cx="10287000" cy="4699047"/>
          </a:xfrm>
        </p:spPr>
        <p:txBody>
          <a:bodyPr/>
          <a:lstStyle/>
          <a:p>
            <a:r>
              <a:rPr lang="en-US" dirty="0"/>
              <a:t>Types of behavior change theories</a:t>
            </a:r>
          </a:p>
          <a:p>
            <a:pPr lvl="1"/>
            <a:r>
              <a:rPr lang="en-US" dirty="0"/>
              <a:t>Continuum theories—identify variables that influence actions and combine them into an equation to predict action</a:t>
            </a:r>
          </a:p>
          <a:p>
            <a:pPr lvl="1"/>
            <a:r>
              <a:rPr lang="en-US" dirty="0"/>
              <a:t>Stage theories—have an ordered set of categories into which people are classified and identify factors that could induce movement from one category to the next</a:t>
            </a:r>
          </a:p>
          <a:p>
            <a:endParaRPr lang="en-US" dirty="0"/>
          </a:p>
        </p:txBody>
      </p:sp>
    </p:spTree>
    <p:extLst>
      <p:ext uri="{BB962C8B-B14F-4D97-AF65-F5344CB8AC3E}">
        <p14:creationId xmlns:p14="http://schemas.microsoft.com/office/powerpoint/2010/main" val="922405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426517-313C-2548-A778-C4A0D773111D}"/>
              </a:ext>
            </a:extLst>
          </p:cNvPr>
          <p:cNvSpPr>
            <a:spLocks noGrp="1"/>
          </p:cNvSpPr>
          <p:nvPr>
            <p:ph type="title"/>
          </p:nvPr>
        </p:nvSpPr>
        <p:spPr>
          <a:xfrm>
            <a:off x="0" y="121033"/>
            <a:ext cx="12192000" cy="1002089"/>
          </a:xfrm>
        </p:spPr>
        <p:txBody>
          <a:bodyPr/>
          <a:lstStyle/>
          <a:p>
            <a:r>
              <a:rPr lang="en-US" dirty="0"/>
              <a:t>Intrapersonal Level Theories </a:t>
            </a:r>
            <a:r>
              <a:rPr lang="en-US" sz="2000" dirty="0"/>
              <a:t>(1 of 13</a:t>
            </a:r>
            <a:r>
              <a:rPr lang="en-US" sz="2000" dirty="0" smtClean="0"/>
              <a:t>)</a:t>
            </a:r>
            <a:r>
              <a:rPr lang="en-US" dirty="0" smtClean="0"/>
              <a:t> </a:t>
            </a:r>
            <a:endParaRPr lang="en-US" dirty="0"/>
          </a:p>
        </p:txBody>
      </p:sp>
      <p:sp>
        <p:nvSpPr>
          <p:cNvPr id="3" name="Content Placeholder 2">
            <a:extLst>
              <a:ext uri="{FF2B5EF4-FFF2-40B4-BE49-F238E27FC236}">
                <a16:creationId xmlns:a16="http://schemas.microsoft.com/office/drawing/2014/main" xmlns="" id="{42B6916E-2044-E447-8548-FEC18BDE9227}"/>
              </a:ext>
            </a:extLst>
          </p:cNvPr>
          <p:cNvSpPr>
            <a:spLocks noGrp="1"/>
          </p:cNvSpPr>
          <p:nvPr>
            <p:ph idx="1"/>
          </p:nvPr>
        </p:nvSpPr>
        <p:spPr>
          <a:xfrm>
            <a:off x="925830" y="1490870"/>
            <a:ext cx="10287000" cy="4699047"/>
          </a:xfrm>
        </p:spPr>
        <p:txBody>
          <a:bodyPr/>
          <a:lstStyle/>
          <a:p>
            <a:r>
              <a:rPr lang="en-US" dirty="0"/>
              <a:t>Theory of planned behavior (TPB)</a:t>
            </a:r>
          </a:p>
          <a:p>
            <a:pPr lvl="1"/>
            <a:r>
              <a:rPr lang="en-US" dirty="0"/>
              <a:t>Value-expectancy theory—explains how beliefs and attitudes influence behaviors</a:t>
            </a:r>
          </a:p>
          <a:p>
            <a:pPr lvl="1"/>
            <a:r>
              <a:rPr lang="en-US" dirty="0"/>
              <a:t>Foundation was theory of reasoned action (TRA)</a:t>
            </a:r>
          </a:p>
          <a:p>
            <a:pPr lvl="1"/>
            <a:r>
              <a:rPr lang="en-US" dirty="0"/>
              <a:t>Most useful with volitional behaviors</a:t>
            </a:r>
          </a:p>
          <a:p>
            <a:pPr lvl="1"/>
            <a:r>
              <a:rPr lang="en-US" dirty="0"/>
              <a:t>Intention driven by attitudes toward the behavior, subjective norm, and perceived behavioral control</a:t>
            </a:r>
          </a:p>
          <a:p>
            <a:pPr lvl="1"/>
            <a:r>
              <a:rPr lang="en-US" dirty="0"/>
              <a:t>Actual behavioral control along with intention determines impacts performance.</a:t>
            </a:r>
          </a:p>
        </p:txBody>
      </p:sp>
    </p:spTree>
    <p:extLst>
      <p:ext uri="{BB962C8B-B14F-4D97-AF65-F5344CB8AC3E}">
        <p14:creationId xmlns:p14="http://schemas.microsoft.com/office/powerpoint/2010/main" val="3773890115"/>
      </p:ext>
    </p:extLst>
  </p:cSld>
  <p:clrMapOvr>
    <a:masterClrMapping/>
  </p:clrMapOvr>
</p:sld>
</file>

<file path=ppt/theme/theme1.xml><?xml version="1.0" encoding="utf-8"?>
<a:theme xmlns:a="http://schemas.openxmlformats.org/drawingml/2006/main" name="McKenzie8e_Theme">
  <a:themeElements>
    <a:clrScheme name="JBLPSG PPT 1">
      <a:dk1>
        <a:srgbClr val="3C4743"/>
      </a:dk1>
      <a:lt1>
        <a:srgbClr val="E1E1E1"/>
      </a:lt1>
      <a:dk2>
        <a:srgbClr val="000000"/>
      </a:dk2>
      <a:lt2>
        <a:srgbClr val="FFFFFF"/>
      </a:lt2>
      <a:accent1>
        <a:srgbClr val="FFC324"/>
      </a:accent1>
      <a:accent2>
        <a:srgbClr val="F05123"/>
      </a:accent2>
      <a:accent3>
        <a:srgbClr val="418AC9"/>
      </a:accent3>
      <a:accent4>
        <a:srgbClr val="B7B7B7"/>
      </a:accent4>
      <a:accent5>
        <a:srgbClr val="00B18A"/>
      </a:accent5>
      <a:accent6>
        <a:srgbClr val="7BABBF"/>
      </a:accent6>
      <a:hlink>
        <a:srgbClr val="004B91"/>
      </a:hlink>
      <a:folHlink>
        <a:srgbClr val="5C284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cKenzie8e_Theme" id="{22639ACD-9007-46DE-8BAD-5EAA5B13B5B9}" vid="{AA741DB2-4C0B-4B04-A160-8C831D8C90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McKenzie8e_Theme</Template>
  <TotalTime>470</TotalTime>
  <Words>1896</Words>
  <Application>Microsoft Office PowerPoint</Application>
  <PresentationFormat>Widescreen</PresentationFormat>
  <Paragraphs>183</Paragraphs>
  <Slides>39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Wingdings</vt:lpstr>
      <vt:lpstr>McKenzie8e_Theme</vt:lpstr>
      <vt:lpstr>Theories and Models Commonly Used for Health Promotion Interventions </vt:lpstr>
      <vt:lpstr>Chapter Objectives</vt:lpstr>
      <vt:lpstr>Key Terms (1 of 2)</vt:lpstr>
      <vt:lpstr>Key Terms (2 of 2)</vt:lpstr>
      <vt:lpstr>Introduction</vt:lpstr>
      <vt:lpstr>Types of Models and Theories</vt:lpstr>
      <vt:lpstr>Behavior Change Theories (1 of 2) </vt:lpstr>
      <vt:lpstr>Behavior Change Theories (2 of 2) </vt:lpstr>
      <vt:lpstr>Intrapersonal Level Theories (1 of 13) </vt:lpstr>
      <vt:lpstr>Theory of Planned Behavior Diagram</vt:lpstr>
      <vt:lpstr>Intrapersonal Level Theories (2 of 13) </vt:lpstr>
      <vt:lpstr>Health Belief Model</vt:lpstr>
      <vt:lpstr>Intrapersonal Level Theories (3 of 13)</vt:lpstr>
      <vt:lpstr>Transtheoretical Model</vt:lpstr>
      <vt:lpstr>Intrapersonal Level Theories (4 of 13)</vt:lpstr>
      <vt:lpstr>Intrapersonal Level Theories (5 of 13) </vt:lpstr>
      <vt:lpstr>Stimulus Response Theory</vt:lpstr>
      <vt:lpstr>Intrapersonal Level Theories (6 of 13) </vt:lpstr>
      <vt:lpstr>Intrapersonal Level Theories (7 of 13) </vt:lpstr>
      <vt:lpstr>Elaboration Likelihood Model of  Persuasion (ELM)</vt:lpstr>
      <vt:lpstr>Intrapersonal Level Theories (8 of 13) </vt:lpstr>
      <vt:lpstr>Information-Motivation-Behavioral (IMB)  Skills Model</vt:lpstr>
      <vt:lpstr>Intrapersonal Level Theories (9 of 13) </vt:lpstr>
      <vt:lpstr>Precaution Adoption Process Model (PAPM)</vt:lpstr>
      <vt:lpstr>Interpersonal Level Theories (10 of 13) </vt:lpstr>
      <vt:lpstr>Interpersonal Level Theories (11 of 13) </vt:lpstr>
      <vt:lpstr>Interpersonal Level Theories (12 of 13) </vt:lpstr>
      <vt:lpstr>Interpersonal Level Theories (13 of 13) </vt:lpstr>
      <vt:lpstr>Interpersonal Network Theories </vt:lpstr>
      <vt:lpstr>Community Level Theories (1 of 4) </vt:lpstr>
      <vt:lpstr>Community Level Theories (2 of 4) </vt:lpstr>
      <vt:lpstr>Community Level Theories (3 of 4)</vt:lpstr>
      <vt:lpstr>Community Level Theories (4 of 4) </vt:lpstr>
      <vt:lpstr>Relapse and Its Prevention</vt:lpstr>
      <vt:lpstr>Theory/Model Selection (1 of 2)</vt:lpstr>
      <vt:lpstr>Theory/Model Selection (2 of 2)</vt:lpstr>
      <vt:lpstr>Limitations of Theory</vt:lpstr>
      <vt:lpstr>Summary (1 of 2)</vt:lpstr>
      <vt:lpstr>Summary (2 of 2)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McKenzie</dc:creator>
  <cp:lastModifiedBy>Admin</cp:lastModifiedBy>
  <cp:revision>63</cp:revision>
  <dcterms:created xsi:type="dcterms:W3CDTF">2021-02-17T12:33:21Z</dcterms:created>
  <dcterms:modified xsi:type="dcterms:W3CDTF">2022-06-30T15:59:00Z</dcterms:modified>
</cp:coreProperties>
</file>