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1"/>
  </p:notesMasterIdLst>
  <p:sldIdLst>
    <p:sldId id="256" r:id="rId2"/>
    <p:sldId id="271" r:id="rId3"/>
    <p:sldId id="272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73" r:id="rId12"/>
    <p:sldId id="265" r:id="rId13"/>
    <p:sldId id="266" r:id="rId14"/>
    <p:sldId id="267" r:id="rId15"/>
    <p:sldId id="274" r:id="rId16"/>
    <p:sldId id="259" r:id="rId17"/>
    <p:sldId id="268" r:id="rId18"/>
    <p:sldId id="270" r:id="rId19"/>
    <p:sldId id="269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Q" initials="Au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5"/>
    <p:restoredTop sz="96658"/>
  </p:normalViewPr>
  <p:slideViewPr>
    <p:cSldViewPr>
      <p:cViewPr varScale="1">
        <p:scale>
          <a:sx n="112" d="100"/>
          <a:sy n="112" d="100"/>
        </p:scale>
        <p:origin x="17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4BAE45A-5000-4868-AB5D-1661E955B8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BAA69C8-0492-43BF-807F-DF77340F58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95FD0E39-5202-463B-A1BD-899A7CE72931}" type="datetimeFigureOut">
              <a:rPr lang="en-US" altLang="en-US"/>
              <a:pPr>
                <a:defRPr/>
              </a:pPr>
              <a:t>1/27/20</a:t>
            </a:fld>
            <a:endParaRPr lang="en-US" altLang="en-US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756D1A0-D9BE-4AB7-B49A-34199432EBE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93ABFC90-DDDE-4962-ABC8-5FFCE80A28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81ED768D-AB8B-4CC4-87CA-82F6D48F2E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B93392BB-3A69-411F-B243-B9AD1B54B7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EA53B7D-9822-4C44-8CD4-0836369F2C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01A39-425C-4B95-9EA1-19EAB68D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0B914-0C4C-4F7A-B5B9-7C585D219767}" type="datetime1">
              <a:rPr lang="en-US" altLang="en-US"/>
              <a:pPr>
                <a:defRPr/>
              </a:pPr>
              <a:t>1/27/20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A1C75-0BD2-4A18-93EA-DA87EFDDB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© 2010 Jones and Bartlett Publishers,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305B3-7588-46DB-BDC9-FFA267BC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D605-AF92-43A4-8652-6F6F78B739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926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6B9AD-98C5-4360-A701-7B6504EA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6D53-825A-448E-BE32-0B3FE7FACAF8}" type="datetime1">
              <a:rPr lang="en-US" altLang="en-US"/>
              <a:pPr>
                <a:defRPr/>
              </a:pPr>
              <a:t>1/27/20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D3A59-842C-4F8E-83F1-F3A84FE43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© 2010 Jones and Bartlett Publishers,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C94A0-55B2-487F-95DB-AAA9F835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8E9FA-BC63-4D5C-B07B-510F12B2D51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407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BD856-305D-4074-9F68-B041BC20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4D7E-AA2A-4ABD-8BCC-55B6380D1867}" type="datetime1">
              <a:rPr lang="en-US" altLang="en-US"/>
              <a:pPr>
                <a:defRPr/>
              </a:pPr>
              <a:t>1/27/20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D5322-5554-4D76-9E87-B9BB9C37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© 2010 Jones and Bartlett Publishers,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89A90-C99D-4D6F-91FD-47E780F6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108C9-F339-4DE5-BB45-F43C512EAE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842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11217-FD9B-4E33-ADA8-3533B02A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F980-A225-4604-BA14-6EDEBD1816A4}" type="datetime1">
              <a:rPr lang="en-US" altLang="en-US"/>
              <a:pPr>
                <a:defRPr/>
              </a:pPr>
              <a:t>1/27/20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EBCFF-2E99-4B71-9855-84C9393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© 2010 Jones and Bartlett Publishers,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81568-32D7-4FD6-A42A-83BB60B6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A8CA-6EF9-4098-9862-FA291AEBCD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407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36DCD-2F08-4353-B893-4F54479F3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D0C40-5CA0-46B7-BD8F-714E1A44B7C1}" type="datetime1">
              <a:rPr lang="en-US" altLang="en-US"/>
              <a:pPr>
                <a:defRPr/>
              </a:pPr>
              <a:t>1/27/20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45360-380F-45C3-A0A7-7545B134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© 2010 Jones and Bartlett Publishers,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74261-9C07-415C-B478-F077CF86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0C57-136B-4D86-8AF4-D338DFD1BF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646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81552A-5260-49EA-B940-441E125F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3959-0979-4F9A-A904-7515164538DC}" type="datetime1">
              <a:rPr lang="en-US" altLang="en-US"/>
              <a:pPr>
                <a:defRPr/>
              </a:pPr>
              <a:t>1/27/20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905231-3A17-44CB-84A0-10A80E10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© 2010 Jones and Bartlett Publishers, LLC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D6D115-B24A-4519-BA5A-EE21CCF7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BD13-A240-4760-98D9-F0669EBF07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673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89A604-E474-43C5-BEF7-1EEDE199C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CC49A-C878-4A61-B510-53BF76CD025F}" type="datetime1">
              <a:rPr lang="en-US" altLang="en-US"/>
              <a:pPr>
                <a:defRPr/>
              </a:pPr>
              <a:t>1/27/20</a:t>
            </a:fld>
            <a:endParaRPr lang="en-US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890D71-7C72-452E-A095-2DE8FAA2E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© 2010 Jones and Bartlett Publishers, LLC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8BE0DD-3BEB-44D1-9A51-CB28D0BBB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530C2-D1A7-4219-8EA6-78208054DA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249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598352A-EFEE-4419-8CC7-AEE211DC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BEAC8-B765-4E90-BD2F-73BC4BC45ED6}" type="datetime1">
              <a:rPr lang="en-US" altLang="en-US"/>
              <a:pPr>
                <a:defRPr/>
              </a:pPr>
              <a:t>1/27/20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DA6116-B9DB-4D93-8CEE-76AF4C748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© 2010 Jones and Bartlett Publishers, LLC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16D76C-470E-4760-B688-08DE542E0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6E8BE-FD9C-4B4C-9EE4-5857B1296EF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690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01CE181-2E3B-465A-A7EC-4A0F2B0E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251BC-094F-4298-AA2D-46BC8D97B293}" type="datetime1">
              <a:rPr lang="en-US" altLang="en-US"/>
              <a:pPr>
                <a:defRPr/>
              </a:pPr>
              <a:t>1/27/20</a:t>
            </a:fld>
            <a:endParaRPr lang="en-US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D5B2DA-FF21-457F-840F-07A33F5FE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© 2010 Jones and Bartlett Publishers, LLC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47C1FB-1C39-4687-9835-85E28D7C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E671-2815-408A-807C-D6304D1A57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032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48860C-FCAC-451B-8C9E-8FD35458B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9C224-F2D3-478A-80AB-B95C5B545E87}" type="datetime1">
              <a:rPr lang="en-US" altLang="en-US"/>
              <a:pPr>
                <a:defRPr/>
              </a:pPr>
              <a:t>1/27/20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97DF75-9319-4055-AF45-52BAB8543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© 2010 Jones and Bartlett Publishers, LLC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95F631-7A4D-4481-A450-53BD81D9D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A53B3-9595-4D78-897C-A4BF463B9F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883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A10376-17DC-4BEA-9926-4C7732AA0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9D9CA-E315-446D-AB9E-FB5AF9278ED7}" type="datetime1">
              <a:rPr lang="en-US" altLang="en-US"/>
              <a:pPr>
                <a:defRPr/>
              </a:pPr>
              <a:t>1/27/20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160571-EFD1-4175-A82B-24A4F5BBA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© 2010 Jones and Bartlett Publishers, LLC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2FF6BC-7140-4A16-8132-EAFA76C4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69967-955F-4EA6-91EB-3C685E57DC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071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2B2E24D-F760-4B4F-9CB1-6C9AC75E47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8C33176-AB7C-4B44-9975-43121730C9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FD2CF-2892-4609-A143-709554A02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EEC23B5-32B7-4357-BA58-2EE41C359801}" type="datetime1">
              <a:rPr lang="en-US" altLang="en-US"/>
              <a:pPr>
                <a:defRPr/>
              </a:pPr>
              <a:t>1/27/20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89615-E2B2-457A-B485-E034788EC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© 2010 Jones and Bartlett Publishers,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35690-63BD-47AF-BE7A-6C7F492FB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9966E5-948E-4AB1-8AEF-24D7005838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DB389A19-0A03-4061-AB96-5629A3B632C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20319" y="2057400"/>
            <a:ext cx="4363720" cy="2362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Artifacts and Troubleshooting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200377A-9DEE-4B59-86ED-A461BD3D5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Sixty-Hz Interference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A37FE443-A7E3-408A-A00F-C299B993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Problem: High-amplitude, fast (60 Hz) frequency that can occur in any AC channel and obscures the underlying data. </a:t>
            </a:r>
          </a:p>
          <a:p>
            <a:pPr eaLnBrk="1" hangingPunct="1"/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most common cause is high electrode impedances and/or interference from other equipment.</a:t>
            </a:r>
          </a:p>
          <a:p>
            <a:pPr eaLnBrk="1" hangingPunct="1"/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Solution: Address the underlying problem. </a:t>
            </a:r>
          </a:p>
          <a:p>
            <a:pPr lvl="1" eaLnBrk="1" hangingPunct="1"/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Re-prep the skin and reapply the high-impedance electrode (over 5,000 ohms).</a:t>
            </a:r>
          </a:p>
          <a:p>
            <a:pPr lvl="1" eaLnBrk="1" hangingPunct="1"/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Remove electrical devices from the bed such as cell phones, DVD players, etc.</a:t>
            </a:r>
          </a:p>
          <a:p>
            <a:pPr lvl="1" algn="ctr" eaLnBrk="1" hangingPunct="1">
              <a:buFont typeface="Wingdings" panose="05000000000000000000" pitchFamily="2" charset="2"/>
              <a:buNone/>
            </a:pPr>
            <a:endParaRPr lang="en-US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Use the notch filter as a last resort only!</a:t>
            </a:r>
          </a:p>
          <a:p>
            <a:pPr marL="0" lvl="1" indent="0" algn="ctr"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Fix the problem.  Don’t cover it up with the filter!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64F9B03-B3C8-4895-9E74-DF8DD483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Muscle Artifact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D2661847-5A0D-4CAD-9E4D-77A7D9BD9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Problem: High-frequency muscle activity that contaminates a channel not designed to collect muscle activity.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Commonly seen in the EEG and EOG channels when a patient is anxious or clenches the jaw or grinds their teeth.  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Solution: Be patient. Muscle artifact is most often observed when the patient is awake and tends to gradually disappear as the patient relaxes and enters sleep.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D9980FD-F8A5-4442-8ECE-F05C5274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Electrode Popping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990A2FC1-3D24-4473-818B-A18949702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21674"/>
            <a:ext cx="4076700" cy="4802188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Problem: Short bursts of high amplitude distorted or spike waves that appear intermittently on channel.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sually caused by a loose connection (poor skin adherence) or a faulty or broken wire.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Solution: Fix the problem.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Reapply the affected electrode or replace if necessary.</a:t>
            </a:r>
          </a:p>
        </p:txBody>
      </p:sp>
      <p:pic>
        <p:nvPicPr>
          <p:cNvPr id="5" name="Picture 4" descr="Line chart depicting a single pop of the electrode on the leg halfway through the epoch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5300" y="1892047"/>
            <a:ext cx="4691888" cy="29441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9100" y="4851400"/>
            <a:ext cx="4914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itchFamily="34" charset="0"/>
              </a:rPr>
              <a:t>Figure 8-32 </a:t>
            </a:r>
            <a:r>
              <a:rPr lang="en-US" dirty="0">
                <a:latin typeface="Arial" pitchFamily="34" charset="0"/>
              </a:rPr>
              <a:t>A single electrode pop on the leg.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159FB6D-6AA2-495C-BC2F-3E9AE6DA4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Pen Blocking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09DE7CC1-FA85-4DF1-82B7-580105729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72000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Problem: The waveforms “blocks” or “squares off” as a result of the wave being too high for the tracing to capture.</a:t>
            </a:r>
          </a:p>
          <a:p>
            <a:pPr eaLnBrk="1" hangingPunct="1"/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Solution: Decrease the gain. This will allow the wave to deflect fully within the new gain parameter.</a:t>
            </a:r>
          </a:p>
        </p:txBody>
      </p:sp>
      <p:pic>
        <p:nvPicPr>
          <p:cNvPr id="5" name="Picture 4" descr="Line chart depicting pen blocking, characterized by a blocking of the pens at the highest and lowest points of the channel parameters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1500" y="3073400"/>
            <a:ext cx="4476902" cy="6583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81500" y="3746501"/>
            <a:ext cx="4457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itchFamily="34" charset="0"/>
              </a:rPr>
              <a:t>Figure 8-33 </a:t>
            </a:r>
            <a:r>
              <a:rPr lang="en-US" sz="1600" dirty="0">
                <a:latin typeface="Arial" pitchFamily="34" charset="0"/>
              </a:rPr>
              <a:t>Pen blocking occurs when the gain is set too high to allow the pen to remain within the channel’s upper and lower parameters.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A0888F5-3066-411C-8E85-4B0EDAE68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Improper Gain or Sensitivity Settings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60E62EF9-06EB-4307-88F5-DF1F641C8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Gain and sensitivity both refer to the height of the waves.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Improper settings of these controls can cause the waves to be too high or too low.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unit of measure and their effect on wave height differs.</a:t>
            </a:r>
          </a:p>
        </p:txBody>
      </p:sp>
      <p:sp>
        <p:nvSpPr>
          <p:cNvPr id="16388" name="Content Placeholder 3">
            <a:extLst>
              <a:ext uri="{FF2B5EF4-FFF2-40B4-BE49-F238E27FC236}">
                <a16:creationId xmlns:a16="http://schemas.microsoft.com/office/drawing/2014/main" id="{23A74EE1-4DDC-488A-A47F-8303829F6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800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Increase Gain =     Height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Increase Sensitivity =     Height</a:t>
            </a: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C3330B4B-9A7B-4BB5-AC1E-18A4A7165E98}"/>
              </a:ext>
            </a:extLst>
          </p:cNvPr>
          <p:cNvSpPr/>
          <p:nvPr/>
        </p:nvSpPr>
        <p:spPr>
          <a:xfrm>
            <a:off x="4495800" y="1828800"/>
            <a:ext cx="2286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77B3D004-D7B9-42CC-AB07-D93CBAA25E92}"/>
              </a:ext>
            </a:extLst>
          </p:cNvPr>
          <p:cNvSpPr/>
          <p:nvPr/>
        </p:nvSpPr>
        <p:spPr>
          <a:xfrm>
            <a:off x="6858000" y="1905000"/>
            <a:ext cx="2286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0120AF7D-E30D-4797-A4B0-C93CCC9E74F0}"/>
              </a:ext>
            </a:extLst>
          </p:cNvPr>
          <p:cNvSpPr/>
          <p:nvPr/>
        </p:nvSpPr>
        <p:spPr>
          <a:xfrm>
            <a:off x="4495800" y="3200400"/>
            <a:ext cx="2286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7D518543-DEB9-4F1E-BBCE-B38DF709D46C}"/>
              </a:ext>
            </a:extLst>
          </p:cNvPr>
          <p:cNvSpPr/>
          <p:nvPr/>
        </p:nvSpPr>
        <p:spPr>
          <a:xfrm>
            <a:off x="7543800" y="32004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38E35A6-1D5B-41A3-9CDB-CC86324A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Improper Filter Settings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F8966D1B-013F-4990-8D2A-FD62C2FAF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Filters adjustments should generally not be used to correct artifacts because it is likely to eliminate relevant waveforms intended to be recorded from the patient.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For example, if the LFF on an EEG channel is increased from the recommended setting of 0.3 Hz to 3 Hz, it will attenuate the slow EEG waves and delta wave activity will no longer be visible.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32AA0AD9-25E3-4E1D-9DCE-698B3972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Correcting Artifacts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202E4D1-F699-4E02-A916-10CB97F77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How do you know where the problem is?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** Answer: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Look at your montage.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technician must determine “where” the problem is and “what” the problem is before he/she can fix it.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BF3D72C-D76D-4E67-89E3-CADD1A91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Correcting Artifacts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AD28409-6EAE-4CCB-B372-EE2DB8265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Determining what (type): Analyze the intruding signal to determine its approximate amplitude and frequency. 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Determining where: Does the artifact affect one or several channels?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one channel, the source is likely the exploring electrode.  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more than one channel, the source is likely a common reference.  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present in all channels, the patient may be moving, the source could be an external electrical device, or the ground or main reference electrode may be problematic.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ABC92827-1DDD-48D2-8DCD-8455C5D51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Correcting Artifacts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58588DEB-C588-4EAA-8006-3D43F8B87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Are the electrode impedances under 5,000?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Are all electrical devices off the patient’s bed?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Are the electrodes plugged into the head box  correctly?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the head box securely attached to the cable?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the cable security attached to the machine?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the patient restless or sweating?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Does the montage match the waveforms?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Are the machine settings/filters appropriate?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3D0A8AB1-ACA1-4E5B-9848-CEE79ABE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Correcting Artifacts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E71C1AFB-F70E-4557-A534-8E5909D63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Follow the signal pathway starting at the patient interface.</a:t>
            </a:r>
          </a:p>
          <a:p>
            <a:pPr eaLnBrk="1" hangingPunct="1"/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most common source of artifact is poor electrode preparation. Don’t underestimate the power of impedance values. </a:t>
            </a:r>
          </a:p>
          <a:p>
            <a:pPr eaLnBrk="1" hangingPunct="1"/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Use biocalibrations to reconfirm good signal quality.</a:t>
            </a:r>
          </a:p>
          <a:p>
            <a:pPr eaLnBrk="1" hangingPunct="1"/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Correct problems before lights out!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80648137-89DA-4097-847C-B3E39D0DA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Chapter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0BC90-6D93-4903-B640-BD7278D2CF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Artifacts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ECG Artifact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Movement Artifact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Slow-Wave Artifact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Snore Artifact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Sixty-Hz Interference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Muscle Artifact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100" name="Content Placeholder 1">
            <a:extLst>
              <a:ext uri="{FF2B5EF4-FFF2-40B4-BE49-F238E27FC236}">
                <a16:creationId xmlns:a16="http://schemas.microsoft.com/office/drawing/2014/main" id="{18BDF66E-5CB9-4CC4-A2DB-E56F7765DC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Electrode Popping  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Pen Blocking  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Improper Gain or Sensitivity Settings  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Improper Filter Settings  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Correcting Artifacts  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FF597AD-2557-4428-85F7-CB529EC1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829CC486-BC9B-4C0C-9A11-3AD5B95FC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Define artifacts and discuss their significance.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Identify several of the most common types of artifacts.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Learn multiple methods of correcting the artifacts discussed.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Learn general troubleshooting techniques.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19FDF57-5FDF-4338-A052-A083E17D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Artifacts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D3981087-CCAA-4904-B43B-B910AAD0B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810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Artifacts are unwanted signals that often obscure the recording.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Artifacts can come either directly from the patient or from the environment.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technician should do his/her best to eliminate artifacts from the recording, but he/she first must recognize an artifact!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4AE6BA-D460-4173-840E-C9644540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Artifacts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0A616835-5F3A-4F6E-ADAA-C77330E52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Physiologic artifacts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originate from the patient.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ECG 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Sway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Snore</a:t>
            </a:r>
          </a:p>
          <a:p>
            <a:pPr eaLnBrk="1" hangingPunct="1"/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Environmental artifacts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originate from sources other than the patient. 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60 Hz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Electrode popping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Pen blocking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D8C164E-5F3E-4D03-A24C-1DAB93E1A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ECG Artifact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CB1DD9B-C677-459F-BE49-CDBD688D9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Problem: ECG contamination found in channels other than ECG.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 can confirm this artifact when it lines up </a:t>
            </a: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with your ECG channel.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Solutions include: 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Move the affected electrodes off the ECG pulse.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Re-reference if in one channel.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Double reference if in multiple channels (common mode rejection).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BCF690E-CF9F-4E5B-81DE-20A11BA52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Movement Artifact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32F4D82B-3C63-4C88-BA7D-CE538BDD1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Problem: Bursts of high amplitude activity that obscures most channels.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Mostly seen during wake or arousals when the patient is moving.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Solution: This problem resolves on its own when the patient relaxes and falls asleep. Making the patient feel relaxed will help eliminate this.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55A70893-C6FA-476E-B266-E5C7FDFA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Slow-Wave Artifact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49691842-6353-4C93-80BF-7F384169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Problem: High amplitude, rhythmic slow waves seen in the EEG channels.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Sweat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Respiratory effort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Sway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Solution: Address the underlying problem.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Sweat: Drying off the area, reapply electrode(s), cool patient 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Respiratory: Reposition the patient or re-reference 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Sway: Re-secure the headbox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E3C35CB-31CA-4D14-B314-631BDE58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Snore Artifact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3BC8F2C7-1F62-43AB-91A3-CCBB21FFE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71999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Problem: Bursts of high amplitude fast frequencies in channels other than the snore channel. 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Solution: This problem will resolve itself when the snoring is eliminated.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ine chart depicting snore artifact. Enlarged portion shows one long snore resulting in high-frequency, high-amplitude waveforms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456" y="1752600"/>
            <a:ext cx="4581144" cy="3767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78300" y="5537200"/>
            <a:ext cx="4940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itchFamily="34" charset="0"/>
              </a:rPr>
              <a:t>Figure 8-19 </a:t>
            </a:r>
            <a:r>
              <a:rPr lang="en-US" dirty="0">
                <a:latin typeface="Arial" pitchFamily="34" charset="0"/>
              </a:rPr>
              <a:t>Another example of snore artifact.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</TotalTime>
  <Words>1022</Words>
  <Application>Microsoft Macintosh PowerPoint</Application>
  <PresentationFormat>On-screen Show (4:3)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Garamond</vt:lpstr>
      <vt:lpstr>Arial</vt:lpstr>
      <vt:lpstr>Calibri</vt:lpstr>
      <vt:lpstr>Wingdings</vt:lpstr>
      <vt:lpstr>Office Theme</vt:lpstr>
      <vt:lpstr>PowerPoint Presentation</vt:lpstr>
      <vt:lpstr>Chapter Outline</vt:lpstr>
      <vt:lpstr>Learning Objectives</vt:lpstr>
      <vt:lpstr>Artifacts</vt:lpstr>
      <vt:lpstr>Artifacts</vt:lpstr>
      <vt:lpstr>ECG Artifact</vt:lpstr>
      <vt:lpstr>Movement Artifact</vt:lpstr>
      <vt:lpstr>Slow-Wave Artifact</vt:lpstr>
      <vt:lpstr>Snore Artifact</vt:lpstr>
      <vt:lpstr>Sixty-Hz Interference</vt:lpstr>
      <vt:lpstr>Muscle Artifact</vt:lpstr>
      <vt:lpstr>Electrode Popping</vt:lpstr>
      <vt:lpstr>Pen Blocking</vt:lpstr>
      <vt:lpstr>Improper Gain or Sensitivity Settings</vt:lpstr>
      <vt:lpstr>Improper Filter Settings</vt:lpstr>
      <vt:lpstr>Correcting Artifacts</vt:lpstr>
      <vt:lpstr>Correcting Artifacts</vt:lpstr>
      <vt:lpstr>Correcting Artifacts</vt:lpstr>
      <vt:lpstr>Correcting Artifacts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Essentials of Polysomnography</dc:title>
  <dc:creator>Sean Gipson</dc:creator>
  <cp:lastModifiedBy>David Wile</cp:lastModifiedBy>
  <cp:revision>96</cp:revision>
  <dcterms:created xsi:type="dcterms:W3CDTF">2009-09-03T18:42:43Z</dcterms:created>
  <dcterms:modified xsi:type="dcterms:W3CDTF">2020-01-27T21:11:00Z</dcterms:modified>
</cp:coreProperties>
</file>